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17"/>
  </p:notesMasterIdLst>
  <p:handoutMasterIdLst>
    <p:handoutMasterId r:id="rId18"/>
  </p:handoutMasterIdLst>
  <p:sldIdLst>
    <p:sldId id="522" r:id="rId7"/>
    <p:sldId id="31312" r:id="rId8"/>
    <p:sldId id="31317" r:id="rId9"/>
    <p:sldId id="31318" r:id="rId10"/>
    <p:sldId id="31302" r:id="rId11"/>
    <p:sldId id="31320" r:id="rId12"/>
    <p:sldId id="31300" r:id="rId13"/>
    <p:sldId id="31306" r:id="rId14"/>
    <p:sldId id="31305" r:id="rId15"/>
    <p:sldId id="31284" r:id="rId16"/>
  </p:sldIdLst>
  <p:sldSz cx="12192000" cy="6858000"/>
  <p:notesSz cx="6805613" cy="99393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F7C"/>
    <a:srgbClr val="FFFFFF"/>
    <a:srgbClr val="000000"/>
    <a:srgbClr val="333333"/>
    <a:srgbClr val="E6304B"/>
    <a:srgbClr val="E7E7E7"/>
    <a:srgbClr val="C0C0C0"/>
    <a:srgbClr val="989898"/>
    <a:srgbClr val="717171"/>
    <a:srgbClr val="C8D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8445D-525C-7594-5330-BFD7E38500C0}" v="35" dt="2020-06-03T09:17:11.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6" y="186"/>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OneDrive%20-%20Kantar\Desktop\Inside%20Lives\Inside%20Lives%20temp%20check%20data%20tables\IL%20data%20tables%20Week%20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I believe the UK government is doing a good job of responding to the coronavirus pandemic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'Week 5 - Gov'!$A$10</c:f>
              <c:strCache>
                <c:ptCount val="1"/>
                <c:pt idx="0">
                  <c:v>Agree strongly</c:v>
                </c:pt>
              </c:strCache>
            </c:strRef>
          </c:tx>
          <c:spPr>
            <a:ln w="28575" cap="rnd">
              <a:solidFill>
                <a:srgbClr val="00B050"/>
              </a:solidFill>
              <a:round/>
            </a:ln>
            <a:effectLst/>
          </c:spPr>
          <c:marker>
            <c:symbol val="none"/>
          </c:marker>
          <c:cat>
            <c:numRef>
              <c:f>'Week 5 - Gov'!$B$9:$G$9</c:f>
              <c:numCache>
                <c:formatCode>d\-mmm</c:formatCode>
                <c:ptCount val="6"/>
                <c:pt idx="0">
                  <c:v>43942</c:v>
                </c:pt>
                <c:pt idx="1">
                  <c:v>43949</c:v>
                </c:pt>
                <c:pt idx="2">
                  <c:v>43956</c:v>
                </c:pt>
                <c:pt idx="3">
                  <c:v>43963</c:v>
                </c:pt>
                <c:pt idx="4">
                  <c:v>43970</c:v>
                </c:pt>
                <c:pt idx="5">
                  <c:v>43977</c:v>
                </c:pt>
              </c:numCache>
            </c:numRef>
          </c:cat>
          <c:val>
            <c:numRef>
              <c:f>'Week 5 - Gov'!$B$10:$G$10</c:f>
              <c:numCache>
                <c:formatCode>General</c:formatCode>
                <c:ptCount val="6"/>
                <c:pt idx="0">
                  <c:v>6</c:v>
                </c:pt>
                <c:pt idx="1">
                  <c:v>2</c:v>
                </c:pt>
                <c:pt idx="2">
                  <c:v>3</c:v>
                </c:pt>
                <c:pt idx="3">
                  <c:v>1</c:v>
                </c:pt>
                <c:pt idx="4">
                  <c:v>2</c:v>
                </c:pt>
                <c:pt idx="5">
                  <c:v>2</c:v>
                </c:pt>
              </c:numCache>
            </c:numRef>
          </c:val>
          <c:smooth val="0"/>
          <c:extLst>
            <c:ext xmlns:c16="http://schemas.microsoft.com/office/drawing/2014/chart" uri="{C3380CC4-5D6E-409C-BE32-E72D297353CC}">
              <c16:uniqueId val="{00000000-7673-41D9-BE78-9A8A1EB2A704}"/>
            </c:ext>
          </c:extLst>
        </c:ser>
        <c:ser>
          <c:idx val="1"/>
          <c:order val="1"/>
          <c:tx>
            <c:strRef>
              <c:f>'Week 5 - Gov'!$A$11</c:f>
              <c:strCache>
                <c:ptCount val="1"/>
                <c:pt idx="0">
                  <c:v>Agree</c:v>
                </c:pt>
              </c:strCache>
            </c:strRef>
          </c:tx>
          <c:spPr>
            <a:ln w="28575" cap="rnd">
              <a:solidFill>
                <a:srgbClr val="7CFF7C"/>
              </a:solidFill>
              <a:round/>
            </a:ln>
            <a:effectLst/>
          </c:spPr>
          <c:marker>
            <c:symbol val="none"/>
          </c:marker>
          <c:cat>
            <c:numRef>
              <c:f>'Week 5 - Gov'!$B$9:$G$9</c:f>
              <c:numCache>
                <c:formatCode>d\-mmm</c:formatCode>
                <c:ptCount val="6"/>
                <c:pt idx="0">
                  <c:v>43942</c:v>
                </c:pt>
                <c:pt idx="1">
                  <c:v>43949</c:v>
                </c:pt>
                <c:pt idx="2">
                  <c:v>43956</c:v>
                </c:pt>
                <c:pt idx="3">
                  <c:v>43963</c:v>
                </c:pt>
                <c:pt idx="4">
                  <c:v>43970</c:v>
                </c:pt>
                <c:pt idx="5">
                  <c:v>43977</c:v>
                </c:pt>
              </c:numCache>
            </c:numRef>
          </c:cat>
          <c:val>
            <c:numRef>
              <c:f>'Week 5 - Gov'!$B$11:$G$11</c:f>
              <c:numCache>
                <c:formatCode>General</c:formatCode>
                <c:ptCount val="6"/>
                <c:pt idx="0">
                  <c:v>21</c:v>
                </c:pt>
                <c:pt idx="1">
                  <c:v>20</c:v>
                </c:pt>
                <c:pt idx="2">
                  <c:v>21</c:v>
                </c:pt>
                <c:pt idx="3">
                  <c:v>12</c:v>
                </c:pt>
                <c:pt idx="4">
                  <c:v>11</c:v>
                </c:pt>
                <c:pt idx="5">
                  <c:v>13</c:v>
                </c:pt>
              </c:numCache>
            </c:numRef>
          </c:val>
          <c:smooth val="0"/>
          <c:extLst>
            <c:ext xmlns:c16="http://schemas.microsoft.com/office/drawing/2014/chart" uri="{C3380CC4-5D6E-409C-BE32-E72D297353CC}">
              <c16:uniqueId val="{00000001-7673-41D9-BE78-9A8A1EB2A704}"/>
            </c:ext>
          </c:extLst>
        </c:ser>
        <c:ser>
          <c:idx val="2"/>
          <c:order val="2"/>
          <c:tx>
            <c:strRef>
              <c:f>'Week 5 - Gov'!$A$12</c:f>
              <c:strCache>
                <c:ptCount val="1"/>
                <c:pt idx="0">
                  <c:v>Neither agree nor disagree</c:v>
                </c:pt>
              </c:strCache>
            </c:strRef>
          </c:tx>
          <c:spPr>
            <a:ln w="28575" cap="rnd">
              <a:solidFill>
                <a:schemeClr val="tx1">
                  <a:lumMod val="40000"/>
                  <a:lumOff val="60000"/>
                </a:schemeClr>
              </a:solidFill>
              <a:round/>
            </a:ln>
            <a:effectLst/>
          </c:spPr>
          <c:marker>
            <c:symbol val="none"/>
          </c:marker>
          <c:cat>
            <c:numRef>
              <c:f>'Week 5 - Gov'!$B$9:$G$9</c:f>
              <c:numCache>
                <c:formatCode>d\-mmm</c:formatCode>
                <c:ptCount val="6"/>
                <c:pt idx="0">
                  <c:v>43942</c:v>
                </c:pt>
                <c:pt idx="1">
                  <c:v>43949</c:v>
                </c:pt>
                <c:pt idx="2">
                  <c:v>43956</c:v>
                </c:pt>
                <c:pt idx="3">
                  <c:v>43963</c:v>
                </c:pt>
                <c:pt idx="4">
                  <c:v>43970</c:v>
                </c:pt>
                <c:pt idx="5">
                  <c:v>43977</c:v>
                </c:pt>
              </c:numCache>
            </c:numRef>
          </c:cat>
          <c:val>
            <c:numRef>
              <c:f>'Week 5 - Gov'!$B$12:$G$12</c:f>
              <c:numCache>
                <c:formatCode>General</c:formatCode>
                <c:ptCount val="6"/>
                <c:pt idx="0">
                  <c:v>11</c:v>
                </c:pt>
                <c:pt idx="1">
                  <c:v>13</c:v>
                </c:pt>
                <c:pt idx="2">
                  <c:v>8</c:v>
                </c:pt>
                <c:pt idx="3">
                  <c:v>12</c:v>
                </c:pt>
                <c:pt idx="4">
                  <c:v>14</c:v>
                </c:pt>
                <c:pt idx="5">
                  <c:v>14</c:v>
                </c:pt>
              </c:numCache>
            </c:numRef>
          </c:val>
          <c:smooth val="0"/>
          <c:extLst>
            <c:ext xmlns:c16="http://schemas.microsoft.com/office/drawing/2014/chart" uri="{C3380CC4-5D6E-409C-BE32-E72D297353CC}">
              <c16:uniqueId val="{00000002-7673-41D9-BE78-9A8A1EB2A704}"/>
            </c:ext>
          </c:extLst>
        </c:ser>
        <c:ser>
          <c:idx val="3"/>
          <c:order val="3"/>
          <c:tx>
            <c:strRef>
              <c:f>'Week 5 - Gov'!$A$13</c:f>
              <c:strCache>
                <c:ptCount val="1"/>
                <c:pt idx="0">
                  <c:v>Disagree</c:v>
                </c:pt>
              </c:strCache>
            </c:strRef>
          </c:tx>
          <c:spPr>
            <a:ln w="28575" cap="rnd">
              <a:solidFill>
                <a:schemeClr val="accent4"/>
              </a:solidFill>
              <a:round/>
            </a:ln>
            <a:effectLst/>
          </c:spPr>
          <c:marker>
            <c:symbol val="none"/>
          </c:marker>
          <c:cat>
            <c:numRef>
              <c:f>'Week 5 - Gov'!$B$9:$G$9</c:f>
              <c:numCache>
                <c:formatCode>d\-mmm</c:formatCode>
                <c:ptCount val="6"/>
                <c:pt idx="0">
                  <c:v>43942</c:v>
                </c:pt>
                <c:pt idx="1">
                  <c:v>43949</c:v>
                </c:pt>
                <c:pt idx="2">
                  <c:v>43956</c:v>
                </c:pt>
                <c:pt idx="3">
                  <c:v>43963</c:v>
                </c:pt>
                <c:pt idx="4">
                  <c:v>43970</c:v>
                </c:pt>
                <c:pt idx="5">
                  <c:v>43977</c:v>
                </c:pt>
              </c:numCache>
            </c:numRef>
          </c:cat>
          <c:val>
            <c:numRef>
              <c:f>'Week 5 - Gov'!$B$13:$G$13</c:f>
              <c:numCache>
                <c:formatCode>General</c:formatCode>
                <c:ptCount val="6"/>
                <c:pt idx="0">
                  <c:v>9</c:v>
                </c:pt>
                <c:pt idx="1">
                  <c:v>7</c:v>
                </c:pt>
                <c:pt idx="2">
                  <c:v>15</c:v>
                </c:pt>
                <c:pt idx="3">
                  <c:v>19</c:v>
                </c:pt>
                <c:pt idx="4">
                  <c:v>18</c:v>
                </c:pt>
                <c:pt idx="5">
                  <c:v>8</c:v>
                </c:pt>
              </c:numCache>
            </c:numRef>
          </c:val>
          <c:smooth val="0"/>
          <c:extLst>
            <c:ext xmlns:c16="http://schemas.microsoft.com/office/drawing/2014/chart" uri="{C3380CC4-5D6E-409C-BE32-E72D297353CC}">
              <c16:uniqueId val="{00000003-7673-41D9-BE78-9A8A1EB2A704}"/>
            </c:ext>
          </c:extLst>
        </c:ser>
        <c:ser>
          <c:idx val="4"/>
          <c:order val="4"/>
          <c:tx>
            <c:strRef>
              <c:f>'Week 5 - Gov'!$A$14</c:f>
              <c:strCache>
                <c:ptCount val="1"/>
                <c:pt idx="0">
                  <c:v>Strongly disagree</c:v>
                </c:pt>
              </c:strCache>
            </c:strRef>
          </c:tx>
          <c:spPr>
            <a:ln w="28575" cap="rnd">
              <a:solidFill>
                <a:schemeClr val="accent5"/>
              </a:solidFill>
              <a:round/>
            </a:ln>
            <a:effectLst/>
          </c:spPr>
          <c:marker>
            <c:symbol val="none"/>
          </c:marker>
          <c:cat>
            <c:numRef>
              <c:f>'Week 5 - Gov'!$B$9:$G$9</c:f>
              <c:numCache>
                <c:formatCode>d\-mmm</c:formatCode>
                <c:ptCount val="6"/>
                <c:pt idx="0">
                  <c:v>43942</c:v>
                </c:pt>
                <c:pt idx="1">
                  <c:v>43949</c:v>
                </c:pt>
                <c:pt idx="2">
                  <c:v>43956</c:v>
                </c:pt>
                <c:pt idx="3">
                  <c:v>43963</c:v>
                </c:pt>
                <c:pt idx="4">
                  <c:v>43970</c:v>
                </c:pt>
                <c:pt idx="5">
                  <c:v>43977</c:v>
                </c:pt>
              </c:numCache>
            </c:numRef>
          </c:cat>
          <c:val>
            <c:numRef>
              <c:f>'Week 5 - Gov'!$B$14:$G$14</c:f>
              <c:numCache>
                <c:formatCode>General</c:formatCode>
                <c:ptCount val="6"/>
                <c:pt idx="0">
                  <c:v>3</c:v>
                </c:pt>
                <c:pt idx="1">
                  <c:v>6</c:v>
                </c:pt>
                <c:pt idx="2">
                  <c:v>1</c:v>
                </c:pt>
                <c:pt idx="3">
                  <c:v>6</c:v>
                </c:pt>
                <c:pt idx="4">
                  <c:v>4</c:v>
                </c:pt>
                <c:pt idx="5">
                  <c:v>12</c:v>
                </c:pt>
              </c:numCache>
            </c:numRef>
          </c:val>
          <c:smooth val="0"/>
          <c:extLst>
            <c:ext xmlns:c16="http://schemas.microsoft.com/office/drawing/2014/chart" uri="{C3380CC4-5D6E-409C-BE32-E72D297353CC}">
              <c16:uniqueId val="{00000004-7673-41D9-BE78-9A8A1EB2A704}"/>
            </c:ext>
          </c:extLst>
        </c:ser>
        <c:dLbls>
          <c:showLegendKey val="0"/>
          <c:showVal val="0"/>
          <c:showCatName val="0"/>
          <c:showSerName val="0"/>
          <c:showPercent val="0"/>
          <c:showBubbleSize val="0"/>
        </c:dLbls>
        <c:smooth val="0"/>
        <c:axId val="470423168"/>
        <c:axId val="470421856"/>
      </c:lineChart>
      <c:dateAx>
        <c:axId val="47042316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421856"/>
        <c:crosses val="autoZero"/>
        <c:auto val="1"/>
        <c:lblOffset val="100"/>
        <c:baseTimeUnit val="days"/>
        <c:majorUnit val="7"/>
        <c:majorTimeUnit val="days"/>
      </c:dateAx>
      <c:valAx>
        <c:axId val="4704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42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0.47211</cdr:x>
      <cdr:y>0.12494</cdr:y>
    </cdr:from>
    <cdr:to>
      <cdr:x>0.57204</cdr:x>
      <cdr:y>0.21065</cdr:y>
    </cdr:to>
    <cdr:sp macro="" textlink="">
      <cdr:nvSpPr>
        <cdr:cNvPr id="2" name="TextBox 1">
          <a:extLst xmlns:a="http://schemas.openxmlformats.org/drawingml/2006/main">
            <a:ext uri="{FF2B5EF4-FFF2-40B4-BE49-F238E27FC236}">
              <a16:creationId xmlns:a16="http://schemas.microsoft.com/office/drawing/2014/main" id="{C9C7D633-871F-4B42-9CCA-8DE698296C61}"/>
            </a:ext>
          </a:extLst>
        </cdr:cNvPr>
        <cdr:cNvSpPr txBox="1"/>
      </cdr:nvSpPr>
      <cdr:spPr>
        <a:xfrm xmlns:a="http://schemas.openxmlformats.org/drawingml/2006/main">
          <a:off x="5026976" y="493550"/>
          <a:ext cx="1064029" cy="33855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GB" b="1" dirty="0"/>
            <a:t>Switch to ‘Stay Alert’ message</a:t>
          </a:r>
        </a:p>
      </cdr:txBody>
    </cdr:sp>
  </cdr:relSizeAnchor>
  <cdr:relSizeAnchor xmlns:cdr="http://schemas.openxmlformats.org/drawingml/2006/chartDrawing">
    <cdr:from>
      <cdr:x>0.78917</cdr:x>
      <cdr:y>0.12494</cdr:y>
    </cdr:from>
    <cdr:to>
      <cdr:x>0.93749</cdr:x>
      <cdr:y>0.21065</cdr:y>
    </cdr:to>
    <cdr:sp macro="" textlink="">
      <cdr:nvSpPr>
        <cdr:cNvPr id="3" name="TextBox 1">
          <a:extLst xmlns:a="http://schemas.openxmlformats.org/drawingml/2006/main">
            <a:ext uri="{FF2B5EF4-FFF2-40B4-BE49-F238E27FC236}">
              <a16:creationId xmlns:a16="http://schemas.microsoft.com/office/drawing/2014/main" id="{CCF3D6A8-C942-4E62-8B96-8EE84B6CE377}"/>
            </a:ext>
          </a:extLst>
        </cdr:cNvPr>
        <cdr:cNvSpPr txBox="1"/>
      </cdr:nvSpPr>
      <cdr:spPr>
        <a:xfrm xmlns:a="http://schemas.openxmlformats.org/drawingml/2006/main">
          <a:off x="8402978" y="493550"/>
          <a:ext cx="1579308" cy="33855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a:t>Dominic Cummings news story published</a:t>
          </a:r>
        </a:p>
      </cdr:txBody>
    </cdr:sp>
  </cdr:relSizeAnchor>
  <cdr:relSizeAnchor xmlns:cdr="http://schemas.openxmlformats.org/drawingml/2006/chartDrawing">
    <cdr:from>
      <cdr:x>0.52529</cdr:x>
      <cdr:y>0.2157</cdr:y>
    </cdr:from>
    <cdr:to>
      <cdr:x>0.52529</cdr:x>
      <cdr:y>0.85122</cdr:y>
    </cdr:to>
    <cdr:cxnSp macro="">
      <cdr:nvCxnSpPr>
        <cdr:cNvPr id="5" name="Straight Connector 4">
          <a:extLst xmlns:a="http://schemas.openxmlformats.org/drawingml/2006/main">
            <a:ext uri="{FF2B5EF4-FFF2-40B4-BE49-F238E27FC236}">
              <a16:creationId xmlns:a16="http://schemas.microsoft.com/office/drawing/2014/main" id="{A5779FF9-212E-4504-BBFC-E527C8609435}"/>
            </a:ext>
          </a:extLst>
        </cdr:cNvPr>
        <cdr:cNvCxnSpPr/>
      </cdr:nvCxnSpPr>
      <cdr:spPr>
        <a:xfrm xmlns:a="http://schemas.openxmlformats.org/drawingml/2006/main">
          <a:off x="5593276" y="852055"/>
          <a:ext cx="0" cy="2510443"/>
        </a:xfrm>
        <a:prstGeom xmlns:a="http://schemas.openxmlformats.org/drawingml/2006/main" prst="line">
          <a:avLst/>
        </a:prstGeom>
        <a:ln xmlns:a="http://schemas.openxmlformats.org/drawingml/2006/main" w="12700">
          <a:solidFill>
            <a:schemeClr val="bg1">
              <a:lumMod val="50000"/>
            </a:schemeClr>
          </a:solidFill>
          <a:prstDash val="dash"/>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0.87045</cdr:x>
      <cdr:y>0.22119</cdr:y>
    </cdr:from>
    <cdr:to>
      <cdr:x>0.87045</cdr:x>
      <cdr:y>0.85672</cdr:y>
    </cdr:to>
    <cdr:cxnSp macro="">
      <cdr:nvCxnSpPr>
        <cdr:cNvPr id="6" name="Straight Connector 5">
          <a:extLst xmlns:a="http://schemas.openxmlformats.org/drawingml/2006/main">
            <a:ext uri="{FF2B5EF4-FFF2-40B4-BE49-F238E27FC236}">
              <a16:creationId xmlns:a16="http://schemas.microsoft.com/office/drawing/2014/main" id="{9C2AFCDE-7B6F-4254-AFFE-1444B4371E6B}"/>
            </a:ext>
          </a:extLst>
        </cdr:cNvPr>
        <cdr:cNvCxnSpPr/>
      </cdr:nvCxnSpPr>
      <cdr:spPr>
        <a:xfrm xmlns:a="http://schemas.openxmlformats.org/drawingml/2006/main">
          <a:off x="9268425" y="873761"/>
          <a:ext cx="0" cy="2510443"/>
        </a:xfrm>
        <a:prstGeom xmlns:a="http://schemas.openxmlformats.org/drawingml/2006/main" prst="line">
          <a:avLst/>
        </a:prstGeom>
        <a:ln xmlns:a="http://schemas.openxmlformats.org/drawingml/2006/main" w="12700">
          <a:solidFill>
            <a:schemeClr val="bg1">
              <a:lumMod val="50000"/>
            </a:schemeClr>
          </a:solidFill>
          <a:prstDash val="dash"/>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03/06/2020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03/06/2020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85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79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nick.roberts@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a:p>
          <a:p>
            <a:r>
              <a:rPr lang="en-GB" sz="2000" b="1"/>
              <a:t>Bulletin 5 </a:t>
            </a:r>
            <a:r>
              <a:rPr lang="en-GB" sz="1600" b="1"/>
              <a:t>(</a:t>
            </a:r>
            <a:r>
              <a:rPr lang="en-GB" sz="1600" b="1">
                <a:solidFill>
                  <a:schemeClr val="bg1"/>
                </a:solidFill>
              </a:rPr>
              <a:t>02/06/2020)</a:t>
            </a:r>
            <a:endParaRPr lang="en-GB" sz="1600" b="1"/>
          </a:p>
          <a:p>
            <a:r>
              <a:rPr lang="en-GB" sz="2000" b="1">
                <a:solidFill>
                  <a:schemeClr val="bg1"/>
                </a:solidFill>
              </a:rPr>
              <a:t>Views on economic support measures and financial impacts of pandemic</a:t>
            </a:r>
          </a:p>
          <a:p>
            <a:endParaRPr lang="en-GB"/>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3" name="Slide Number Placeholder 2">
            <a:extLst>
              <a:ext uri="{FF2B5EF4-FFF2-40B4-BE49-F238E27FC236}">
                <a16:creationId xmlns:a16="http://schemas.microsoft.com/office/drawing/2014/main" id="{1664D7FD-F84D-4407-A1DF-6A9532D09CDC}"/>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a:latin typeface="+mj-lt"/>
                </a:rPr>
                <a:t>Inside Lives is a longitudinal qualitative study created by Kantar to offer our clients rapid access to a rich qualitative understanding of public experiences, feelings and beliefs during the COVID-19 crisis. </a:t>
              </a:r>
            </a:p>
            <a:p>
              <a:r>
                <a:rPr lang="en-GB" sz="2400" b="1">
                  <a:latin typeface="+mj-lt"/>
                </a:rPr>
                <a:t>In this bulletin we look at </a:t>
              </a:r>
              <a:r>
                <a:rPr lang="en-GB" sz="2400" b="1"/>
                <a:t>views on economic support measures and financial impacts of the pandemic </a:t>
              </a:r>
              <a:endParaRPr lang="en-GB" sz="2400" b="1">
                <a:latin typeface="+mj-lt"/>
              </a:endParaRP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C02BE461-6C67-467D-9939-199434ECE1A4}"/>
              </a:ext>
            </a:extLst>
          </p:cNvPr>
          <p:cNvSpPr/>
          <p:nvPr/>
        </p:nvSpPr>
        <p:spPr>
          <a:xfrm>
            <a:off x="2351156" y="4934504"/>
            <a:ext cx="9475207" cy="369332"/>
          </a:xfrm>
          <a:prstGeom prst="rect">
            <a:avLst/>
          </a:prstGeom>
        </p:spPr>
        <p:txBody>
          <a:bodyPr wrap="square">
            <a:spAutoFit/>
          </a:bodyPr>
          <a:lstStyle/>
          <a:p>
            <a:pPr marL="0" lvl="1" indent="-1225">
              <a:spcAft>
                <a:spcPts val="600"/>
              </a:spcAft>
              <a:buSzPct val="100000"/>
              <a:buNone/>
            </a:pPr>
            <a:r>
              <a:rPr lang="en-GB"/>
              <a:t>Please </a:t>
            </a:r>
            <a:r>
              <a:rPr lang="en-GB">
                <a:hlinkClick r:id="rId4"/>
              </a:rPr>
              <a:t>get in touch </a:t>
            </a:r>
            <a:r>
              <a:rPr lang="en-GB"/>
              <a:t>to discuss any of the issues covered in this bulletin in greater depth</a:t>
            </a:r>
          </a:p>
        </p:txBody>
      </p:sp>
      <p:sp>
        <p:nvSpPr>
          <p:cNvPr id="3" name="Slide Number Placeholder 2">
            <a:extLst>
              <a:ext uri="{FF2B5EF4-FFF2-40B4-BE49-F238E27FC236}">
                <a16:creationId xmlns:a16="http://schemas.microsoft.com/office/drawing/2014/main" id="{9C70660D-BF9F-42D7-B342-6EBEC0BBAC90}"/>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a:t>Community members take part in three weekly tasks</a:t>
            </a:r>
            <a:br>
              <a:rPr lang="en-GB"/>
            </a:br>
            <a:endParaRPr lang="en-GB"/>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a:t>Temperature </a:t>
            </a:r>
            <a:br>
              <a:rPr lang="en-GB" sz="1800" b="1"/>
            </a:br>
            <a:r>
              <a:rPr lang="en-GB" sz="1800" b="1"/>
              <a:t>check tracking </a:t>
            </a:r>
            <a:br>
              <a:rPr lang="en-GB" sz="1800" b="1"/>
            </a:br>
            <a:r>
              <a:rPr lang="en-GB" sz="1800" b="1"/>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20" name="TextBox 19">
            <a:extLst>
              <a:ext uri="{FF2B5EF4-FFF2-40B4-BE49-F238E27FC236}">
                <a16:creationId xmlns:a16="http://schemas.microsoft.com/office/drawing/2014/main" id="{D92660FC-2B7B-457C-B930-6A133127A68B}"/>
              </a:ext>
            </a:extLst>
          </p:cNvPr>
          <p:cNvSpPr txBox="1"/>
          <p:nvPr/>
        </p:nvSpPr>
        <p:spPr>
          <a:xfrm>
            <a:off x="2777067" y="5499394"/>
            <a:ext cx="8564827" cy="276999"/>
          </a:xfrm>
          <a:prstGeom prst="rect">
            <a:avLst/>
          </a:prstGeom>
          <a:noFill/>
        </p:spPr>
        <p:txBody>
          <a:bodyPr wrap="square" lIns="0" tIns="0" rIns="0" bIns="0" rtlCol="0" anchor="t">
            <a:spAutoFit/>
          </a:bodyPr>
          <a:lstStyle/>
          <a:p>
            <a:pPr algn="r"/>
            <a:r>
              <a:rPr lang="en-GB"/>
              <a:t>Findings in this document are drawn primarily from tasks conducted in w/c 25</a:t>
            </a:r>
            <a:r>
              <a:rPr lang="en-GB" baseline="30000"/>
              <a:t>th</a:t>
            </a:r>
            <a:r>
              <a:rPr lang="en-GB"/>
              <a:t> May</a:t>
            </a:r>
          </a:p>
        </p:txBody>
      </p:sp>
      <p:sp>
        <p:nvSpPr>
          <p:cNvPr id="4" name="Slide Number Placeholder 3">
            <a:extLst>
              <a:ext uri="{FF2B5EF4-FFF2-40B4-BE49-F238E27FC236}">
                <a16:creationId xmlns:a16="http://schemas.microsoft.com/office/drawing/2014/main" id="{C54A48ED-BE06-47D4-ACF7-F45FCCBA9C7D}"/>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7"/>
            <a:ext cx="10816001" cy="712457"/>
          </a:xfrm>
        </p:spPr>
        <p:txBody>
          <a:bodyPr/>
          <a:lstStyle/>
          <a:p>
            <a:r>
              <a:rPr lang="en-GB"/>
              <a:t>Confidence in the government response has steadily declined</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60363" y="903817"/>
            <a:ext cx="10815637" cy="403200"/>
          </a:xfrm>
        </p:spPr>
        <p:txBody>
          <a:bodyPr/>
          <a:lstStyle/>
          <a:p>
            <a:r>
              <a:rPr lang="en-GB" sz="1800" i="1"/>
              <a:t>Government response to news about Dominic Cummings’s trip to Durham led to a spike in strong negative sentiments – although this was not universal and many also criticised media coverage, signalling a growing division around views of government handling</a:t>
            </a:r>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3" name="Chart 12">
            <a:extLst>
              <a:ext uri="{FF2B5EF4-FFF2-40B4-BE49-F238E27FC236}">
                <a16:creationId xmlns:a16="http://schemas.microsoft.com/office/drawing/2014/main" id="{AE432EB3-3A3D-42FF-A518-C06A4B3C88A0}"/>
              </a:ext>
            </a:extLst>
          </p:cNvPr>
          <p:cNvGraphicFramePr>
            <a:graphicFrameLocks/>
          </p:cNvGraphicFramePr>
          <p:nvPr>
            <p:extLst>
              <p:ext uri="{D42A27DB-BD31-4B8C-83A1-F6EECF244321}">
                <p14:modId xmlns:p14="http://schemas.microsoft.com/office/powerpoint/2010/main" val="2212383314"/>
              </p:ext>
            </p:extLst>
          </p:nvPr>
        </p:nvGraphicFramePr>
        <p:xfrm>
          <a:off x="209007" y="2057400"/>
          <a:ext cx="11832937" cy="395020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9FB38BDE-8027-4101-8F6B-8D2BDACB6624}"/>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28382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a:t>Immediate financial concerns are coming to the fore for SMEs</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3" y="1916064"/>
            <a:ext cx="5554109" cy="3999600"/>
          </a:xfrm>
        </p:spPr>
        <p:txBody>
          <a:bodyPr anchor="ctr"/>
          <a:lstStyle/>
          <a:p>
            <a:pPr marL="0" lvl="1" indent="0">
              <a:spcAft>
                <a:spcPts val="600"/>
              </a:spcAft>
              <a:buSzPct val="100000"/>
              <a:buNone/>
            </a:pPr>
            <a:r>
              <a:rPr lang="en-GB" sz="1400" dirty="0"/>
              <a:t>In contrast to mixed views about the overall government response, there is </a:t>
            </a:r>
            <a:r>
              <a:rPr lang="en-GB" sz="1400" b="1" dirty="0"/>
              <a:t>widespread support for furlough measures </a:t>
            </a:r>
            <a:r>
              <a:rPr lang="en-GB" sz="1400" dirty="0"/>
              <a:t>and other forms of economic relief during lockdown </a:t>
            </a:r>
          </a:p>
          <a:p>
            <a:pPr marL="0" lvl="1" indent="0">
              <a:spcAft>
                <a:spcPts val="600"/>
              </a:spcAft>
              <a:buSzPct val="100000"/>
              <a:buNone/>
            </a:pPr>
            <a:r>
              <a:rPr lang="en-GB" sz="1400" dirty="0"/>
              <a:t>For most of our community, these </a:t>
            </a:r>
            <a:r>
              <a:rPr lang="en-GB" sz="1400" b="1" dirty="0"/>
              <a:t>measures alongside flexible working arrangements have ameliorated immediate financial concerns</a:t>
            </a:r>
            <a:r>
              <a:rPr lang="en-GB" sz="1400" dirty="0"/>
              <a:t> throughout lockdown</a:t>
            </a:r>
          </a:p>
          <a:p>
            <a:pPr marL="0" lvl="1" indent="0">
              <a:spcAft>
                <a:spcPts val="600"/>
              </a:spcAft>
              <a:buSzPct val="100000"/>
              <a:buNone/>
            </a:pPr>
            <a:r>
              <a:rPr lang="en-GB" sz="1400" dirty="0"/>
              <a:t>However, </a:t>
            </a:r>
            <a:r>
              <a:rPr lang="en-GB" sz="1400" b="1" dirty="0"/>
              <a:t>financial pressure has been more immediate for small business owners</a:t>
            </a:r>
            <a:r>
              <a:rPr lang="en-GB" sz="1400" dirty="0"/>
              <a:t> due to ongoing costs and personal investment, and as distancing measures relax concerns are coming to the fore</a:t>
            </a:r>
          </a:p>
          <a:p>
            <a:pPr marL="0" lvl="1" indent="0">
              <a:spcAft>
                <a:spcPts val="600"/>
              </a:spcAft>
              <a:buSzPct val="100000"/>
              <a:buNone/>
            </a:pPr>
            <a:r>
              <a:rPr lang="en-GB" sz="1400" dirty="0"/>
              <a:t>For SMEs </a:t>
            </a:r>
            <a:r>
              <a:rPr lang="en-GB" sz="1400" b="1" dirty="0"/>
              <a:t>pressures are unequally distributed</a:t>
            </a:r>
            <a:r>
              <a:rPr lang="en-GB" sz="1400" dirty="0"/>
              <a:t>, with those in hospitality or entertainment particularly uncertain about when they will open or how they will maintain staff as furlough support tapers</a:t>
            </a:r>
          </a:p>
          <a:p>
            <a:pPr marL="0" lvl="1" indent="0">
              <a:spcAft>
                <a:spcPts val="600"/>
              </a:spcAft>
              <a:buSzPct val="100000"/>
              <a:buNone/>
            </a:pPr>
            <a:r>
              <a:rPr lang="en-GB" sz="1400" b="1" dirty="0"/>
              <a:t>Concerns about reopening businesses are in tension with still widespread views </a:t>
            </a:r>
            <a:r>
              <a:rPr lang="en-GB" sz="1400" dirty="0"/>
              <a:t>that relaxing social distancing measures too soon will lead to a second wave of infections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396000"/>
          </a:xfrm>
        </p:spPr>
        <p:txBody>
          <a:bodyPr/>
          <a:lstStyle/>
          <a:p>
            <a:r>
              <a:rPr lang="en-GB" sz="1800" i="1"/>
              <a:t>Most feel that the government has acted well to support individuals through lockdown, although for small business owners in particular concerns about the immediate financial impacts are growing</a:t>
            </a:r>
            <a:endParaRPr lang="en-GB" i="1"/>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6" name="Slide Number Placeholder 5">
            <a:extLst>
              <a:ext uri="{FF2B5EF4-FFF2-40B4-BE49-F238E27FC236}">
                <a16:creationId xmlns:a16="http://schemas.microsoft.com/office/drawing/2014/main" id="{3394FB53-3564-4DF7-B0E8-0FE1DA3B27F1}"/>
              </a:ext>
            </a:extLst>
          </p:cNvPr>
          <p:cNvSpPr>
            <a:spLocks noGrp="1"/>
          </p:cNvSpPr>
          <p:nvPr>
            <p:ph type="sldNum" sz="quarter" idx="10"/>
          </p:nvPr>
        </p:nvSpPr>
        <p:spPr/>
        <p:txBody>
          <a:bodyPr/>
          <a:lstStyle/>
          <a:p>
            <a:fld id="{4034BEE3-566C-4068-A777-C3A4762E861B}" type="slidenum">
              <a:rPr lang="en-GB" smtClean="0"/>
              <a:pPr/>
              <a:t>5</a:t>
            </a:fld>
            <a:endParaRPr lang="en-GB"/>
          </a:p>
        </p:txBody>
      </p:sp>
      <p:sp>
        <p:nvSpPr>
          <p:cNvPr id="10" name="Rectangle 9">
            <a:extLst>
              <a:ext uri="{FF2B5EF4-FFF2-40B4-BE49-F238E27FC236}">
                <a16:creationId xmlns:a16="http://schemas.microsoft.com/office/drawing/2014/main" id="{1334BFF1-C693-441A-88F7-EFA5F844AB51}"/>
              </a:ext>
            </a:extLst>
          </p:cNvPr>
          <p:cNvSpPr/>
          <p:nvPr/>
        </p:nvSpPr>
        <p:spPr bwMode="ltGray">
          <a:xfrm>
            <a:off x="6307810" y="2200759"/>
            <a:ext cx="5599371" cy="347162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Please </a:t>
            </a:r>
            <a:r>
              <a:rPr lang="en-GB" sz="1600" dirty="0">
                <a:solidFill>
                  <a:schemeClr val="tx1"/>
                </a:solidFill>
                <a:hlinkClick r:id="rId5"/>
              </a:rPr>
              <a:t>contact us</a:t>
            </a:r>
            <a:r>
              <a:rPr lang="en-GB" sz="1600" dirty="0">
                <a:solidFill>
                  <a:schemeClr val="tx1"/>
                </a:solidFill>
              </a:rPr>
              <a:t> for video content</a:t>
            </a:r>
            <a:endParaRPr lang="en-GB" sz="1600" b="0" dirty="0">
              <a:solidFill>
                <a:schemeClr val="tx1"/>
              </a:solidFill>
            </a:endParaRPr>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a:xfrm>
            <a:off x="360000" y="430718"/>
            <a:ext cx="10682246" cy="403200"/>
          </a:xfrm>
        </p:spPr>
        <p:txBody>
          <a:bodyPr/>
          <a:lstStyle/>
          <a:p>
            <a:r>
              <a:rPr lang="en-GB"/>
              <a:t>For most individuals, concerns focus more on long-term impacts</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59999" y="1941248"/>
            <a:ext cx="6746985" cy="3840186"/>
          </a:xfrm>
        </p:spPr>
        <p:txBody>
          <a:bodyPr anchor="ctr"/>
          <a:lstStyle/>
          <a:p>
            <a:pPr marL="0" lvl="1" indent="0">
              <a:spcAft>
                <a:spcPts val="600"/>
              </a:spcAft>
              <a:buSzPct val="100000"/>
              <a:buNone/>
            </a:pPr>
            <a:r>
              <a:rPr lang="en-GB" dirty="0"/>
              <a:t>Outside of SMEs, a </a:t>
            </a:r>
            <a:r>
              <a:rPr lang="en-GB" b="1" dirty="0"/>
              <a:t>minority of other individuals also face immediate financial concerns</a:t>
            </a:r>
            <a:r>
              <a:rPr lang="en-GB" dirty="0"/>
              <a:t> – due to a reduction in work hours, ineligibility for self-employed benefit, or reliance on Universal Credit</a:t>
            </a:r>
          </a:p>
          <a:p>
            <a:pPr marL="0" lvl="1" indent="0">
              <a:spcAft>
                <a:spcPts val="600"/>
              </a:spcAft>
              <a:buSzPct val="100000"/>
              <a:buNone/>
            </a:pPr>
            <a:r>
              <a:rPr lang="en-GB" dirty="0"/>
              <a:t>For those who have been </a:t>
            </a:r>
            <a:r>
              <a:rPr lang="en-GB" b="1" dirty="0"/>
              <a:t>furloughed or continue to work from home there are few immediate financial concerns, </a:t>
            </a:r>
            <a:r>
              <a:rPr lang="en-GB" dirty="0"/>
              <a:t>and some are even managing to save due to a reduction in personal spending</a:t>
            </a:r>
            <a:endParaRPr lang="en-GB" dirty="0">
              <a:cs typeface="Arial"/>
            </a:endParaRPr>
          </a:p>
          <a:p>
            <a:pPr marL="0" lvl="1" indent="0">
              <a:spcAft>
                <a:spcPts val="600"/>
              </a:spcAft>
              <a:buSzPct val="100000"/>
              <a:buNone/>
            </a:pPr>
            <a:r>
              <a:rPr lang="en-GB" dirty="0"/>
              <a:t>However, worries about the costs of current measures are widespread, and many participants express </a:t>
            </a:r>
            <a:r>
              <a:rPr lang="en-GB" b="1" dirty="0"/>
              <a:t>concerns about higher taxes and cuts to services </a:t>
            </a:r>
            <a:r>
              <a:rPr lang="en-GB" dirty="0"/>
              <a:t>as well as looming redundancies for those on furlough and closures of small businesses</a:t>
            </a:r>
          </a:p>
          <a:p>
            <a:pPr marL="0" lvl="1" indent="0">
              <a:spcAft>
                <a:spcPts val="600"/>
              </a:spcAft>
              <a:buSzPct val="100000"/>
              <a:buNone/>
            </a:pPr>
            <a:r>
              <a:rPr lang="en-GB" dirty="0"/>
              <a:t>Many express a desire for the government to </a:t>
            </a:r>
            <a:r>
              <a:rPr lang="en-GB" b="1" dirty="0"/>
              <a:t>continue to actively support individuals and businesses during the ‘recovery’ phase</a:t>
            </a:r>
            <a:r>
              <a:rPr lang="en-GB" dirty="0"/>
              <a:t> to help restore confidence</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59999" y="935488"/>
            <a:ext cx="10496550" cy="769812"/>
          </a:xfrm>
        </p:spPr>
        <p:txBody>
          <a:bodyPr vert="horz" lIns="0" tIns="0" rIns="0" bIns="0" rtlCol="0" anchor="t">
            <a:noAutofit/>
          </a:bodyPr>
          <a:lstStyle/>
          <a:p>
            <a:r>
              <a:rPr lang="en-GB" sz="1800" i="1"/>
              <a:t>Financial impacts are unevenly distributed, but concerns about the long-term costs of furlough scheme and economic shutdown are widespread, with speculation about impacts likely to continue to depress demand with no clear roadmap for recovery</a:t>
            </a: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1" name="Speech Bubble: Rectangle with Corners Rounded 10">
            <a:extLst>
              <a:ext uri="{FF2B5EF4-FFF2-40B4-BE49-F238E27FC236}">
                <a16:creationId xmlns:a16="http://schemas.microsoft.com/office/drawing/2014/main" id="{A00F71B7-8CFF-4D07-BCAF-703E50B3FD8A}"/>
              </a:ext>
            </a:extLst>
          </p:cNvPr>
          <p:cNvSpPr/>
          <p:nvPr/>
        </p:nvSpPr>
        <p:spPr>
          <a:xfrm>
            <a:off x="7809099" y="4316961"/>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a:t>The schemes available are very welcome to the people that are eligible for them. I think the government have shown support in the best way that they can. Financially, with no seemingly worry for the economy, the government have put the people first. I think this is a good thing. However, when it comes to repaying these amounts and bringing the economy back on track I'm hoping that they think of the public in the same regard. </a:t>
            </a:r>
          </a:p>
          <a:p>
            <a:pPr algn="r">
              <a:spcAft>
                <a:spcPts val="600"/>
              </a:spcAft>
            </a:pPr>
            <a:r>
              <a:rPr lang="en-GB" sz="1400"/>
              <a:t>Female, Family, North</a:t>
            </a:r>
          </a:p>
        </p:txBody>
      </p:sp>
      <p:sp>
        <p:nvSpPr>
          <p:cNvPr id="12" name="Speech Bubble: Rectangle with Corners Rounded 11">
            <a:extLst>
              <a:ext uri="{FF2B5EF4-FFF2-40B4-BE49-F238E27FC236}">
                <a16:creationId xmlns:a16="http://schemas.microsoft.com/office/drawing/2014/main" id="{7C5C1666-9F78-4C04-BFA2-D155C8EA0A24}"/>
              </a:ext>
            </a:extLst>
          </p:cNvPr>
          <p:cNvSpPr/>
          <p:nvPr/>
        </p:nvSpPr>
        <p:spPr>
          <a:xfrm>
            <a:off x="7790049" y="2405464"/>
            <a:ext cx="4259942" cy="1673608"/>
          </a:xfrm>
          <a:prstGeom prst="wedgeRoundRectCallout">
            <a:avLst>
              <a:gd name="adj1" fmla="val -53810"/>
              <a:gd name="adj2" fmla="val -4402"/>
              <a:gd name="adj3" fmla="val 16667"/>
            </a:avLst>
          </a:prstGeom>
          <a:solidFill>
            <a:schemeClr val="bg1"/>
          </a:solidFill>
        </p:spPr>
        <p:txBody>
          <a:bodyPr rtlCol="0" anchor="ctr"/>
          <a:lstStyle/>
          <a:p>
            <a:pPr algn="just">
              <a:spcAft>
                <a:spcPts val="600"/>
              </a:spcAft>
            </a:pPr>
            <a:r>
              <a:rPr lang="en-GB" sz="1200" i="1"/>
              <a:t>One piece advice I would give is that you did excellent job ensuring no one suffered finically too much at time like this, I would say so not take away all the incentives straight away but keep year plan in place to help drive the economy, get the housing market relief and breaks on stamp duty so people will move and spend more</a:t>
            </a:r>
            <a:r>
              <a:rPr lang="en-GB" sz="1200" i="1">
                <a:latin typeface="+mj-lt"/>
              </a:rPr>
              <a:t>	</a:t>
            </a:r>
          </a:p>
          <a:p>
            <a:pPr algn="r">
              <a:spcAft>
                <a:spcPts val="600"/>
              </a:spcAft>
            </a:pPr>
            <a:r>
              <a:rPr lang="en-GB" sz="1400">
                <a:latin typeface="+mj-lt"/>
              </a:rPr>
              <a:t>Male, Family, Midlands</a:t>
            </a:r>
            <a:endParaRPr lang="en-GB" sz="1200">
              <a:latin typeface="+mj-lt"/>
              <a:cs typeface="Arial"/>
            </a:endParaRPr>
          </a:p>
        </p:txBody>
      </p:sp>
      <p:sp>
        <p:nvSpPr>
          <p:cNvPr id="13" name="TextBox 12">
            <a:extLst>
              <a:ext uri="{FF2B5EF4-FFF2-40B4-BE49-F238E27FC236}">
                <a16:creationId xmlns:a16="http://schemas.microsoft.com/office/drawing/2014/main" id="{828A798C-FCEC-41E9-A6AF-C51B9E39E1CB}"/>
              </a:ext>
            </a:extLst>
          </p:cNvPr>
          <p:cNvSpPr txBox="1"/>
          <p:nvPr/>
        </p:nvSpPr>
        <p:spPr>
          <a:xfrm>
            <a:off x="7101902" y="1935337"/>
            <a:ext cx="2057400" cy="2662267"/>
          </a:xfrm>
          <a:prstGeom prst="rect">
            <a:avLst/>
          </a:prstGeom>
          <a:noFill/>
        </p:spPr>
        <p:txBody>
          <a:bodyPr wrap="square" lIns="0" tIns="0" rIns="0" bIns="0" rtlCol="0">
            <a:spAutoFit/>
          </a:bodyPr>
          <a:lstStyle/>
          <a:p>
            <a:r>
              <a:rPr lang="en-GB" sz="17300"/>
              <a:t>“</a:t>
            </a:r>
            <a:endParaRPr lang="en-GB" sz="14400"/>
          </a:p>
        </p:txBody>
      </p:sp>
      <p:sp>
        <p:nvSpPr>
          <p:cNvPr id="6" name="Slide Number Placeholder 5">
            <a:extLst>
              <a:ext uri="{FF2B5EF4-FFF2-40B4-BE49-F238E27FC236}">
                <a16:creationId xmlns:a16="http://schemas.microsoft.com/office/drawing/2014/main" id="{5636450D-E67A-473A-8E22-2EEF3FB12D32}"/>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31905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5213B9B6-C668-45F4-93A2-312F98E8C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00650"/>
            <a:ext cx="838200" cy="876300"/>
          </a:xfrm>
          <a:prstGeom prst="rect">
            <a:avLst/>
          </a:prstGeom>
        </p:spPr>
      </p:pic>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a:t>Discussions reflect priorities for spending on health and education</a:t>
            </a:r>
            <a:br>
              <a:rPr lang="en-GB"/>
            </a:br>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945179" y="1859243"/>
            <a:ext cx="9539785" cy="867164"/>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600" i="1"/>
              <a:t>I think the one piece of advice I would give is listen to the people and don't avoid the easy questions and learn from the mistakes that have been shown through this and don't go back to old habits of cutting corners in places where help is most needed</a:t>
            </a:r>
          </a:p>
          <a:p>
            <a:pPr algn="r">
              <a:spcAft>
                <a:spcPts val="600"/>
              </a:spcAft>
            </a:pPr>
            <a:r>
              <a:rPr lang="en-US" sz="1600"/>
              <a:t>Female, pre-family, London</a:t>
            </a:r>
            <a:r>
              <a:rPr lang="en-US" sz="1400">
                <a:latin typeface="+mj-lt"/>
              </a:rPr>
              <a:t>	</a:t>
            </a:r>
            <a:endParaRPr lang="en-GB" sz="160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3011461"/>
            <a:ext cx="9539785" cy="1421584"/>
          </a:xfrm>
          <a:prstGeom prst="wedgeRoundRectCallout">
            <a:avLst>
              <a:gd name="adj1" fmla="val 55809"/>
              <a:gd name="adj2" fmla="val -16"/>
              <a:gd name="adj3" fmla="val 16667"/>
            </a:avLst>
          </a:prstGeom>
          <a:solidFill>
            <a:schemeClr val="bg1"/>
          </a:solidFill>
        </p:spPr>
        <p:txBody>
          <a:bodyPr rtlCol="0" anchor="ctr"/>
          <a:lstStyle/>
          <a:p>
            <a:pPr fontAlgn="base"/>
            <a:r>
              <a:rPr lang="en-GB" sz="1600" i="1"/>
              <a:t>Think very carefully about who you will impact negatively. We are in a situation where key workers are being valued and praised. Do not then go and show gratitude by making them poorer and the rich richer.</a:t>
            </a:r>
          </a:p>
          <a:p>
            <a:pPr algn="r" fontAlgn="base"/>
            <a:r>
              <a:rPr lang="en-US" sz="1600"/>
              <a:t>Male, SME owner, South</a:t>
            </a:r>
            <a:endParaRPr lang="en-GB" sz="1400">
              <a:latin typeface="+mj-lt"/>
            </a:endParaRP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945179" y="4582177"/>
            <a:ext cx="9539785" cy="1421584"/>
          </a:xfrm>
          <a:prstGeom prst="wedgeRoundRectCallout">
            <a:avLst>
              <a:gd name="adj1" fmla="val -54333"/>
              <a:gd name="adj2" fmla="val -2940"/>
              <a:gd name="adj3" fmla="val 16667"/>
            </a:avLst>
          </a:prstGeom>
          <a:solidFill>
            <a:schemeClr val="bg1"/>
          </a:solidFill>
        </p:spPr>
        <p:txBody>
          <a:bodyPr rtlCol="0" anchor="ctr"/>
          <a:lstStyle/>
          <a:p>
            <a:pPr fontAlgn="base">
              <a:spcAft>
                <a:spcPts val="600"/>
              </a:spcAft>
            </a:pPr>
            <a:r>
              <a:rPr lang="en-GB" sz="1600" i="1"/>
              <a:t>To think about everyone  from all walks of life, and how it will affect them both financially and socially, especially people from areas of the country where it has had the biggest impact to help them get their local services  and work places running properly again</a:t>
            </a:r>
          </a:p>
          <a:p>
            <a:pPr algn="r" fontAlgn="base">
              <a:spcAft>
                <a:spcPts val="600"/>
              </a:spcAft>
            </a:pPr>
            <a:r>
              <a:rPr lang="en-GB" sz="1600"/>
              <a:t>Fe</a:t>
            </a:r>
            <a:r>
              <a:rPr lang="en-US" sz="1600"/>
              <a:t>male, 60+, South-west</a:t>
            </a:r>
            <a:endParaRPr lang="en-GB"/>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a:xfrm>
            <a:off x="360363" y="910801"/>
            <a:ext cx="10496550" cy="394870"/>
          </a:xfrm>
        </p:spPr>
        <p:txBody>
          <a:bodyPr/>
          <a:lstStyle/>
          <a:p>
            <a:r>
              <a:rPr lang="en-GB" sz="1800" i="1"/>
              <a:t>Participants prioritise futures spending on health, education and local services – benefits are ranked as a low priority despite wide support for furlough scheme and international development is ranked bottom</a:t>
            </a:r>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6376" y="3271649"/>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pic>
        <p:nvPicPr>
          <p:cNvPr id="15" name="Graphic 14">
            <a:extLst>
              <a:ext uri="{FF2B5EF4-FFF2-40B4-BE49-F238E27FC236}">
                <a16:creationId xmlns:a16="http://schemas.microsoft.com/office/drawing/2014/main" id="{121FA397-5D6B-4252-8F81-8FD54D2CA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098" y="4582177"/>
            <a:ext cx="838200" cy="876300"/>
          </a:xfrm>
          <a:prstGeom prst="rect">
            <a:avLst/>
          </a:prstGeom>
        </p:spPr>
      </p:pic>
      <p:sp>
        <p:nvSpPr>
          <p:cNvPr id="3" name="Slide Number Placeholder 2">
            <a:extLst>
              <a:ext uri="{FF2B5EF4-FFF2-40B4-BE49-F238E27FC236}">
                <a16:creationId xmlns:a16="http://schemas.microsoft.com/office/drawing/2014/main" id="{3EDFBDF1-20FE-48C2-BEA7-6C4AB4260593}"/>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7076758" cy="3999600"/>
          </a:xfrm>
        </p:spPr>
        <p:txBody>
          <a:bodyPr/>
          <a:lstStyle/>
          <a:p>
            <a:pPr marL="0" lvl="1" indent="0">
              <a:spcAft>
                <a:spcPts val="600"/>
              </a:spcAft>
              <a:buSzPct val="100000"/>
              <a:buNone/>
            </a:pPr>
            <a:r>
              <a:rPr lang="en-GB" b="1"/>
              <a:t>Bulletin 6: </a:t>
            </a:r>
            <a:r>
              <a:rPr lang="en-GB"/>
              <a:t>Social relationships in lockdown and beyond</a:t>
            </a:r>
          </a:p>
          <a:p>
            <a:pPr marL="0" lvl="1" indent="0">
              <a:spcAft>
                <a:spcPts val="600"/>
              </a:spcAft>
              <a:buSzPct val="100000"/>
              <a:buNone/>
            </a:pPr>
            <a:r>
              <a:rPr lang="en-GB" b="1"/>
              <a:t>Bulletin 7: </a:t>
            </a:r>
            <a:r>
              <a:rPr lang="en-GB"/>
              <a:t>The return to education and life with social distancing</a:t>
            </a:r>
          </a:p>
          <a:p>
            <a:pPr marL="177800" lvl="2" indent="0">
              <a:spcAft>
                <a:spcPts val="600"/>
              </a:spcAft>
              <a:buSzPct val="100000"/>
              <a:buNone/>
            </a:pPr>
            <a:endParaRPr lang="en-GB"/>
          </a:p>
          <a:p>
            <a:pPr marL="0" lvl="1" indent="-1225">
              <a:spcAft>
                <a:spcPts val="600"/>
              </a:spcAft>
              <a:buSzPct val="100000"/>
              <a:buNone/>
            </a:pPr>
            <a:r>
              <a:rPr lang="en-GB"/>
              <a:t>Planned coverage for future weeks includes…</a:t>
            </a:r>
          </a:p>
          <a:p>
            <a:pPr marL="463550" lvl="2" indent="-285750">
              <a:spcAft>
                <a:spcPts val="600"/>
              </a:spcAft>
              <a:buSzPct val="100000"/>
            </a:pPr>
            <a:r>
              <a:rPr lang="en-GB" i="1"/>
              <a:t>Attitudes and expectations for flexible working post-pandemic</a:t>
            </a:r>
          </a:p>
          <a:p>
            <a:pPr marL="463550" lvl="2" indent="-285750">
              <a:spcAft>
                <a:spcPts val="600"/>
              </a:spcAft>
              <a:buSzPct val="100000"/>
            </a:pPr>
            <a:r>
              <a:rPr lang="en-GB" i="1"/>
              <a:t>Views on governance and democracy in a post-</a:t>
            </a:r>
            <a:r>
              <a:rPr lang="en-GB" i="1" err="1"/>
              <a:t>Covid</a:t>
            </a:r>
            <a:r>
              <a:rPr lang="en-GB" i="1"/>
              <a:t> world</a:t>
            </a:r>
          </a:p>
          <a:p>
            <a:pPr marL="463550" lvl="2" indent="-285750">
              <a:spcAft>
                <a:spcPts val="600"/>
              </a:spcAft>
              <a:buSzPct val="100000"/>
            </a:pPr>
            <a:endParaRPr lang="en-GB" i="1"/>
          </a:p>
          <a:p>
            <a:pPr marL="0" lvl="1" indent="-1225">
              <a:spcAft>
                <a:spcPts val="600"/>
              </a:spcAft>
              <a:buSzPct val="100000"/>
              <a:buNone/>
            </a:pPr>
            <a:r>
              <a:rPr lang="en-GB"/>
              <a:t>Please </a:t>
            </a:r>
            <a:r>
              <a:rPr lang="en-GB">
                <a:hlinkClick r:id="rId5"/>
              </a:rPr>
              <a:t>get in touch </a:t>
            </a:r>
            <a:r>
              <a:rPr lang="en-GB"/>
              <a:t>to discuss any topics or issues that you would like to see explored with the community in future weeks</a:t>
            </a:r>
          </a:p>
          <a:p>
            <a:pPr marL="0" lvl="1" indent="-1225">
              <a:spcAft>
                <a:spcPts val="600"/>
              </a:spcAft>
              <a:buSzPct val="100000"/>
              <a:buNone/>
            </a:pPr>
            <a:endParaRPr lang="en-GB" i="1"/>
          </a:p>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B14675A-2EF4-48EB-8861-8E9415741E8D}"/>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a:solidFill>
                  <a:schemeClr val="tx2"/>
                </a:solidFill>
              </a:rPr>
              <a:t>We engage participants via regular tracking measures and video diaries, alongside weekly bespoke community activities and discussions.</a:t>
            </a:r>
          </a:p>
          <a:p>
            <a:r>
              <a:rPr lang="en-GB" sz="140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a:solidFill>
                <a:srgbClr val="DABB00"/>
              </a:solidFill>
            </a:endParaRPr>
          </a:p>
          <a:p>
            <a:endParaRPr lang="en-GB" sz="140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a:solidFill>
                  <a:srgbClr val="333333"/>
                </a:solidFill>
                <a:latin typeface="+mj-lt"/>
                <a:hlinkClick r:id="rId3"/>
              </a:rPr>
              <a:t>Email our team to find out more</a:t>
            </a:r>
            <a:endParaRPr lang="de-DE">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9" name="Slide Number Placeholder 8">
            <a:extLst>
              <a:ext uri="{FF2B5EF4-FFF2-40B4-BE49-F238E27FC236}">
                <a16:creationId xmlns:a16="http://schemas.microsoft.com/office/drawing/2014/main" id="{3564C5B0-E40D-4FD7-B4B6-228BEB398A01}"/>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11.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1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FC3CC0408ACC4983F33256390634F8" ma:contentTypeVersion="6" ma:contentTypeDescription="Create a new document." ma:contentTypeScope="" ma:versionID="58dfc9e348cdbb55751f3c8bebd00e8c">
  <xsd:schema xmlns:xsd="http://www.w3.org/2001/XMLSchema" xmlns:xs="http://www.w3.org/2001/XMLSchema" xmlns:p="http://schemas.microsoft.com/office/2006/metadata/properties" xmlns:ns2="18d7e259-1c68-49b9-b193-e51ff5dae45b" xmlns:ns3="c6af808d-b178-45fa-a750-8b6720127fe3" targetNamespace="http://schemas.microsoft.com/office/2006/metadata/properties" ma:root="true" ma:fieldsID="fdd5f59e1bd8d978afa98deccda0d775" ns2:_="" ns3:_="">
    <xsd:import namespace="18d7e259-1c68-49b9-b193-e51ff5dae45b"/>
    <xsd:import namespace="c6af808d-b178-45fa-a750-8b6720127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7e259-1c68-49b9-b193-e51ff5dae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af808d-b178-45fa-a750-8b6720127f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9714C9-DD9E-492B-B654-349BA4DEE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7e259-1c68-49b9-b193-e51ff5dae45b"/>
    <ds:schemaRef ds:uri="c6af808d-b178-45fa-a750-8b6720127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93883-9DEF-4394-A746-8B0504B231C0}">
  <ds:schemaRefs>
    <ds:schemaRef ds:uri="18d7e259-1c68-49b9-b193-e51ff5dae45b"/>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6af808d-b178-45fa-a750-8b6720127fe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1210</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Kantar Brown Light</vt:lpstr>
      <vt:lpstr>Arial</vt:lpstr>
      <vt:lpstr>Calibri</vt:lpstr>
      <vt:lpstr>Times New Roman</vt:lpstr>
      <vt:lpstr>Kantar template master</vt:lpstr>
      <vt:lpstr>Content slides - no sub heading</vt:lpstr>
      <vt:lpstr>Technical</vt:lpstr>
      <vt:lpstr>Inside Lives  Longitudinal qualitative community of citizens and small business owners </vt:lpstr>
      <vt:lpstr>PowerPoint Presentation</vt:lpstr>
      <vt:lpstr>Community members take part in three weekly tasks </vt:lpstr>
      <vt:lpstr>Confidence in the government response has steadily declined</vt:lpstr>
      <vt:lpstr>Immediate financial concerns are coming to the fore for SMEs</vt:lpstr>
      <vt:lpstr>For most individuals, concerns focus more on long-term impacts</vt:lpstr>
      <vt:lpstr>Discussions reflect priorities for spending on health and education </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Roberts, Nick (TSMLP)</dc:creator>
  <cp:keywords>Project reference</cp:keywords>
  <dc:description>Date</dc:description>
  <cp:lastModifiedBy>Roberts, Nick (TSMLP)</cp:lastModifiedBy>
  <cp:revision>2</cp:revision>
  <cp:lastPrinted>2017-03-24T13:40:26Z</cp:lastPrinted>
  <dcterms:created xsi:type="dcterms:W3CDTF">2020-05-27T09:07:42Z</dcterms:created>
  <dcterms:modified xsi:type="dcterms:W3CDTF">2020-06-03T11:54:22Z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0x0101006BFC3CC0408ACC4983F33256390634F8</vt:lpwstr>
  </property>
</Properties>
</file>