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17"/>
  </p:notesMasterIdLst>
  <p:handoutMasterIdLst>
    <p:handoutMasterId r:id="rId18"/>
  </p:handoutMasterIdLst>
  <p:sldIdLst>
    <p:sldId id="522" r:id="rId7"/>
    <p:sldId id="31312" r:id="rId8"/>
    <p:sldId id="31317" r:id="rId9"/>
    <p:sldId id="31318" r:id="rId10"/>
    <p:sldId id="31322" r:id="rId11"/>
    <p:sldId id="31302" r:id="rId12"/>
    <p:sldId id="31300" r:id="rId13"/>
    <p:sldId id="31306" r:id="rId14"/>
    <p:sldId id="31305" r:id="rId15"/>
    <p:sldId id="31284" r:id="rId16"/>
  </p:sldIdLst>
  <p:sldSz cx="12192000" cy="6858000"/>
  <p:notesSz cx="6805613" cy="9939338"/>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DADAD"/>
    <a:srgbClr val="7CFF7C"/>
    <a:srgbClr val="10B55B"/>
    <a:srgbClr val="DDDDDD"/>
    <a:srgbClr val="000000"/>
    <a:srgbClr val="333333"/>
    <a:srgbClr val="E6304B"/>
    <a:srgbClr val="E7E7E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B011C4-482E-1A91-1D42-2E26566787BA}" v="3" dt="2020-06-24T10:33:04.653"/>
    <p1510:client id="{2EE7D8A3-B046-42D6-90EE-85990A4CB004}" v="39" dt="2020-06-24T10:39:18.1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 y="150"/>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OneDrive%20-%20Kantar\Desktop\Inside%20Lives\Inside%20Lives%20temp%20check%20data%20tables\IL%20data%20tables%20Week%20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t>I am worried about the long-term impact of coronavirus on the UK economy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'Economy (week 8)'!$A$13</c:f>
              <c:strCache>
                <c:ptCount val="1"/>
                <c:pt idx="0">
                  <c:v>Agree strongly</c:v>
                </c:pt>
              </c:strCache>
            </c:strRef>
          </c:tx>
          <c:spPr>
            <a:ln w="28575" cap="rnd">
              <a:solidFill>
                <a:srgbClr val="10B55B"/>
              </a:solidFill>
              <a:round/>
            </a:ln>
            <a:effectLst/>
          </c:spPr>
          <c:marker>
            <c:symbol val="none"/>
          </c:marker>
          <c:cat>
            <c:numRef>
              <c:f>'Economy (week 8)'!$B$12:$J$12</c:f>
              <c:numCache>
                <c:formatCode>d\-mmm</c:formatCode>
                <c:ptCount val="9"/>
                <c:pt idx="0">
                  <c:v>43945</c:v>
                </c:pt>
                <c:pt idx="1">
                  <c:v>43952</c:v>
                </c:pt>
                <c:pt idx="2">
                  <c:v>43959</c:v>
                </c:pt>
                <c:pt idx="3">
                  <c:v>43966</c:v>
                </c:pt>
                <c:pt idx="4">
                  <c:v>43973</c:v>
                </c:pt>
                <c:pt idx="5">
                  <c:v>43980</c:v>
                </c:pt>
                <c:pt idx="6">
                  <c:v>43987</c:v>
                </c:pt>
                <c:pt idx="7">
                  <c:v>43994</c:v>
                </c:pt>
                <c:pt idx="8">
                  <c:v>44001</c:v>
                </c:pt>
              </c:numCache>
            </c:numRef>
          </c:cat>
          <c:val>
            <c:numRef>
              <c:f>'Economy (week 8)'!$B$13:$J$13</c:f>
              <c:numCache>
                <c:formatCode>General</c:formatCode>
                <c:ptCount val="9"/>
                <c:pt idx="0">
                  <c:v>30</c:v>
                </c:pt>
                <c:pt idx="1">
                  <c:v>17</c:v>
                </c:pt>
                <c:pt idx="2">
                  <c:v>30</c:v>
                </c:pt>
                <c:pt idx="3">
                  <c:v>30</c:v>
                </c:pt>
                <c:pt idx="4">
                  <c:v>27</c:v>
                </c:pt>
                <c:pt idx="5">
                  <c:v>26</c:v>
                </c:pt>
                <c:pt idx="6">
                  <c:v>29</c:v>
                </c:pt>
                <c:pt idx="7">
                  <c:v>22</c:v>
                </c:pt>
                <c:pt idx="8">
                  <c:v>30</c:v>
                </c:pt>
              </c:numCache>
            </c:numRef>
          </c:val>
          <c:smooth val="0"/>
          <c:extLst>
            <c:ext xmlns:c16="http://schemas.microsoft.com/office/drawing/2014/chart" uri="{C3380CC4-5D6E-409C-BE32-E72D297353CC}">
              <c16:uniqueId val="{00000000-23BC-4B37-88DF-7EC6E44D0E94}"/>
            </c:ext>
          </c:extLst>
        </c:ser>
        <c:ser>
          <c:idx val="1"/>
          <c:order val="1"/>
          <c:tx>
            <c:strRef>
              <c:f>'Economy (week 8)'!$A$14</c:f>
              <c:strCache>
                <c:ptCount val="1"/>
                <c:pt idx="0">
                  <c:v>Agree</c:v>
                </c:pt>
              </c:strCache>
            </c:strRef>
          </c:tx>
          <c:spPr>
            <a:ln w="28575" cap="rnd">
              <a:solidFill>
                <a:srgbClr val="7CFF7C"/>
              </a:solidFill>
              <a:round/>
            </a:ln>
            <a:effectLst/>
          </c:spPr>
          <c:marker>
            <c:symbol val="none"/>
          </c:marker>
          <c:cat>
            <c:numRef>
              <c:f>'Economy (week 8)'!$B$12:$J$12</c:f>
              <c:numCache>
                <c:formatCode>d\-mmm</c:formatCode>
                <c:ptCount val="9"/>
                <c:pt idx="0">
                  <c:v>43945</c:v>
                </c:pt>
                <c:pt idx="1">
                  <c:v>43952</c:v>
                </c:pt>
                <c:pt idx="2">
                  <c:v>43959</c:v>
                </c:pt>
                <c:pt idx="3">
                  <c:v>43966</c:v>
                </c:pt>
                <c:pt idx="4">
                  <c:v>43973</c:v>
                </c:pt>
                <c:pt idx="5">
                  <c:v>43980</c:v>
                </c:pt>
                <c:pt idx="6">
                  <c:v>43987</c:v>
                </c:pt>
                <c:pt idx="7">
                  <c:v>43994</c:v>
                </c:pt>
                <c:pt idx="8">
                  <c:v>44001</c:v>
                </c:pt>
              </c:numCache>
            </c:numRef>
          </c:cat>
          <c:val>
            <c:numRef>
              <c:f>'Economy (week 8)'!$B$14:$J$14</c:f>
              <c:numCache>
                <c:formatCode>General</c:formatCode>
                <c:ptCount val="9"/>
                <c:pt idx="0">
                  <c:v>13</c:v>
                </c:pt>
                <c:pt idx="1">
                  <c:v>20</c:v>
                </c:pt>
                <c:pt idx="2">
                  <c:v>16</c:v>
                </c:pt>
                <c:pt idx="3">
                  <c:v>13</c:v>
                </c:pt>
                <c:pt idx="4">
                  <c:v>18</c:v>
                </c:pt>
                <c:pt idx="5">
                  <c:v>16</c:v>
                </c:pt>
                <c:pt idx="6">
                  <c:v>12</c:v>
                </c:pt>
                <c:pt idx="7">
                  <c:v>20</c:v>
                </c:pt>
                <c:pt idx="8">
                  <c:v>14</c:v>
                </c:pt>
              </c:numCache>
            </c:numRef>
          </c:val>
          <c:smooth val="0"/>
          <c:extLst>
            <c:ext xmlns:c16="http://schemas.microsoft.com/office/drawing/2014/chart" uri="{C3380CC4-5D6E-409C-BE32-E72D297353CC}">
              <c16:uniqueId val="{00000001-23BC-4B37-88DF-7EC6E44D0E94}"/>
            </c:ext>
          </c:extLst>
        </c:ser>
        <c:ser>
          <c:idx val="2"/>
          <c:order val="2"/>
          <c:tx>
            <c:strRef>
              <c:f>'Economy (week 8)'!$A$15</c:f>
              <c:strCache>
                <c:ptCount val="1"/>
                <c:pt idx="0">
                  <c:v>Neither agree nor disagree</c:v>
                </c:pt>
              </c:strCache>
            </c:strRef>
          </c:tx>
          <c:spPr>
            <a:ln w="28575" cap="rnd">
              <a:solidFill>
                <a:srgbClr val="ADADAD"/>
              </a:solidFill>
              <a:round/>
            </a:ln>
            <a:effectLst/>
          </c:spPr>
          <c:marker>
            <c:symbol val="none"/>
          </c:marker>
          <c:cat>
            <c:numRef>
              <c:f>'Economy (week 8)'!$B$12:$J$12</c:f>
              <c:numCache>
                <c:formatCode>d\-mmm</c:formatCode>
                <c:ptCount val="9"/>
                <c:pt idx="0">
                  <c:v>43945</c:v>
                </c:pt>
                <c:pt idx="1">
                  <c:v>43952</c:v>
                </c:pt>
                <c:pt idx="2">
                  <c:v>43959</c:v>
                </c:pt>
                <c:pt idx="3">
                  <c:v>43966</c:v>
                </c:pt>
                <c:pt idx="4">
                  <c:v>43973</c:v>
                </c:pt>
                <c:pt idx="5">
                  <c:v>43980</c:v>
                </c:pt>
                <c:pt idx="6">
                  <c:v>43987</c:v>
                </c:pt>
                <c:pt idx="7">
                  <c:v>43994</c:v>
                </c:pt>
                <c:pt idx="8">
                  <c:v>44001</c:v>
                </c:pt>
              </c:numCache>
            </c:numRef>
          </c:cat>
          <c:val>
            <c:numRef>
              <c:f>'Economy (week 8)'!$B$15:$J$15</c:f>
              <c:numCache>
                <c:formatCode>General</c:formatCode>
                <c:ptCount val="9"/>
                <c:pt idx="0">
                  <c:v>1</c:v>
                </c:pt>
                <c:pt idx="1">
                  <c:v>3</c:v>
                </c:pt>
                <c:pt idx="2">
                  <c:v>2</c:v>
                </c:pt>
                <c:pt idx="3">
                  <c:v>4</c:v>
                </c:pt>
                <c:pt idx="4">
                  <c:v>2</c:v>
                </c:pt>
                <c:pt idx="5">
                  <c:v>3</c:v>
                </c:pt>
                <c:pt idx="6">
                  <c:v>4</c:v>
                </c:pt>
                <c:pt idx="7">
                  <c:v>2</c:v>
                </c:pt>
                <c:pt idx="8">
                  <c:v>2</c:v>
                </c:pt>
              </c:numCache>
            </c:numRef>
          </c:val>
          <c:smooth val="0"/>
          <c:extLst>
            <c:ext xmlns:c16="http://schemas.microsoft.com/office/drawing/2014/chart" uri="{C3380CC4-5D6E-409C-BE32-E72D297353CC}">
              <c16:uniqueId val="{00000002-23BC-4B37-88DF-7EC6E44D0E94}"/>
            </c:ext>
          </c:extLst>
        </c:ser>
        <c:ser>
          <c:idx val="3"/>
          <c:order val="3"/>
          <c:tx>
            <c:strRef>
              <c:f>'Economy (week 8)'!$A$16</c:f>
              <c:strCache>
                <c:ptCount val="1"/>
                <c:pt idx="0">
                  <c:v>Disagree</c:v>
                </c:pt>
              </c:strCache>
            </c:strRef>
          </c:tx>
          <c:spPr>
            <a:ln w="28575" cap="rnd">
              <a:solidFill>
                <a:schemeClr val="accent4"/>
              </a:solidFill>
              <a:round/>
            </a:ln>
            <a:effectLst/>
          </c:spPr>
          <c:marker>
            <c:symbol val="none"/>
          </c:marker>
          <c:cat>
            <c:numRef>
              <c:f>'Economy (week 8)'!$B$12:$J$12</c:f>
              <c:numCache>
                <c:formatCode>d\-mmm</c:formatCode>
                <c:ptCount val="9"/>
                <c:pt idx="0">
                  <c:v>43945</c:v>
                </c:pt>
                <c:pt idx="1">
                  <c:v>43952</c:v>
                </c:pt>
                <c:pt idx="2">
                  <c:v>43959</c:v>
                </c:pt>
                <c:pt idx="3">
                  <c:v>43966</c:v>
                </c:pt>
                <c:pt idx="4">
                  <c:v>43973</c:v>
                </c:pt>
                <c:pt idx="5">
                  <c:v>43980</c:v>
                </c:pt>
                <c:pt idx="6">
                  <c:v>43987</c:v>
                </c:pt>
                <c:pt idx="7">
                  <c:v>43994</c:v>
                </c:pt>
                <c:pt idx="8">
                  <c:v>44001</c:v>
                </c:pt>
              </c:numCache>
            </c:numRef>
          </c:cat>
          <c:val>
            <c:numRef>
              <c:f>'Economy (week 8)'!$B$16:$J$16</c:f>
              <c:numCache>
                <c:formatCode>General</c:formatCode>
                <c:ptCount val="9"/>
                <c:pt idx="0">
                  <c:v>3</c:v>
                </c:pt>
                <c:pt idx="1">
                  <c:v>8</c:v>
                </c:pt>
                <c:pt idx="2">
                  <c:v>1</c:v>
                </c:pt>
                <c:pt idx="3">
                  <c:v>1</c:v>
                </c:pt>
                <c:pt idx="4">
                  <c:v>1</c:v>
                </c:pt>
                <c:pt idx="5">
                  <c:v>1</c:v>
                </c:pt>
                <c:pt idx="6">
                  <c:v>1</c:v>
                </c:pt>
                <c:pt idx="7">
                  <c:v>2</c:v>
                </c:pt>
                <c:pt idx="8">
                  <c:v>1</c:v>
                </c:pt>
              </c:numCache>
            </c:numRef>
          </c:val>
          <c:smooth val="0"/>
          <c:extLst>
            <c:ext xmlns:c16="http://schemas.microsoft.com/office/drawing/2014/chart" uri="{C3380CC4-5D6E-409C-BE32-E72D297353CC}">
              <c16:uniqueId val="{00000003-23BC-4B37-88DF-7EC6E44D0E94}"/>
            </c:ext>
          </c:extLst>
        </c:ser>
        <c:ser>
          <c:idx val="4"/>
          <c:order val="4"/>
          <c:tx>
            <c:strRef>
              <c:f>'Economy (week 8)'!$A$17</c:f>
              <c:strCache>
                <c:ptCount val="1"/>
                <c:pt idx="0">
                  <c:v>Strongly disagree</c:v>
                </c:pt>
              </c:strCache>
            </c:strRef>
          </c:tx>
          <c:spPr>
            <a:ln w="28575" cap="rnd">
              <a:solidFill>
                <a:schemeClr val="accent5"/>
              </a:solidFill>
              <a:round/>
            </a:ln>
            <a:effectLst/>
          </c:spPr>
          <c:marker>
            <c:symbol val="none"/>
          </c:marker>
          <c:cat>
            <c:numRef>
              <c:f>'Economy (week 8)'!$B$12:$J$12</c:f>
              <c:numCache>
                <c:formatCode>d\-mmm</c:formatCode>
                <c:ptCount val="9"/>
                <c:pt idx="0">
                  <c:v>43945</c:v>
                </c:pt>
                <c:pt idx="1">
                  <c:v>43952</c:v>
                </c:pt>
                <c:pt idx="2">
                  <c:v>43959</c:v>
                </c:pt>
                <c:pt idx="3">
                  <c:v>43966</c:v>
                </c:pt>
                <c:pt idx="4">
                  <c:v>43973</c:v>
                </c:pt>
                <c:pt idx="5">
                  <c:v>43980</c:v>
                </c:pt>
                <c:pt idx="6">
                  <c:v>43987</c:v>
                </c:pt>
                <c:pt idx="7">
                  <c:v>43994</c:v>
                </c:pt>
                <c:pt idx="8">
                  <c:v>44001</c:v>
                </c:pt>
              </c:numCache>
            </c:numRef>
          </c:cat>
          <c:val>
            <c:numRef>
              <c:f>'Economy (week 8)'!$B$17:$J$17</c:f>
              <c:numCache>
                <c:formatCode>General</c:formatCode>
                <c:ptCount val="9"/>
                <c:pt idx="0">
                  <c:v>2</c:v>
                </c:pt>
                <c:pt idx="1">
                  <c:v>1</c:v>
                </c:pt>
                <c:pt idx="2">
                  <c:v>0</c:v>
                </c:pt>
                <c:pt idx="3">
                  <c:v>0</c:v>
                </c:pt>
                <c:pt idx="4">
                  <c:v>0</c:v>
                </c:pt>
                <c:pt idx="5">
                  <c:v>0</c:v>
                </c:pt>
                <c:pt idx="6">
                  <c:v>0</c:v>
                </c:pt>
                <c:pt idx="7">
                  <c:v>1</c:v>
                </c:pt>
                <c:pt idx="8">
                  <c:v>1</c:v>
                </c:pt>
              </c:numCache>
            </c:numRef>
          </c:val>
          <c:smooth val="0"/>
          <c:extLst>
            <c:ext xmlns:c16="http://schemas.microsoft.com/office/drawing/2014/chart" uri="{C3380CC4-5D6E-409C-BE32-E72D297353CC}">
              <c16:uniqueId val="{00000004-23BC-4B37-88DF-7EC6E44D0E94}"/>
            </c:ext>
          </c:extLst>
        </c:ser>
        <c:dLbls>
          <c:showLegendKey val="0"/>
          <c:showVal val="0"/>
          <c:showCatName val="0"/>
          <c:showSerName val="0"/>
          <c:showPercent val="0"/>
          <c:showBubbleSize val="0"/>
        </c:dLbls>
        <c:smooth val="0"/>
        <c:axId val="400819616"/>
        <c:axId val="400821256"/>
      </c:lineChart>
      <c:dateAx>
        <c:axId val="400819616"/>
        <c:scaling>
          <c:orientation val="minMax"/>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00821256"/>
        <c:crosses val="autoZero"/>
        <c:auto val="1"/>
        <c:lblOffset val="100"/>
        <c:baseTimeUnit val="days"/>
        <c:majorUnit val="7"/>
        <c:majorTimeUnit val="days"/>
      </c:dateAx>
      <c:valAx>
        <c:axId val="400821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00819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24/06/2020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24/06/2020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285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2.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8.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718186" cy="1022400"/>
          </a:xfrm>
        </p:spPr>
        <p:txBody>
          <a:bodyPr/>
          <a:lstStyle/>
          <a:p>
            <a:endParaRPr lang="en-GB" sz="2000" b="1"/>
          </a:p>
          <a:p>
            <a:r>
              <a:rPr lang="en-GB" sz="2000" b="1"/>
              <a:t>Bulletin 8 </a:t>
            </a:r>
            <a:r>
              <a:rPr lang="en-GB" sz="1600" b="1"/>
              <a:t>(24</a:t>
            </a:r>
            <a:r>
              <a:rPr lang="en-GB" sz="1600" b="1">
                <a:solidFill>
                  <a:schemeClr val="bg1"/>
                </a:solidFill>
              </a:rPr>
              <a:t>/06/2020)</a:t>
            </a:r>
            <a:endParaRPr lang="en-GB" sz="1600" b="1"/>
          </a:p>
          <a:p>
            <a:r>
              <a:rPr lang="en-GB" sz="2000" b="1">
                <a:solidFill>
                  <a:schemeClr val="bg1"/>
                </a:solidFill>
              </a:rPr>
              <a:t>Views on flexible working after lockdown</a:t>
            </a:r>
          </a:p>
          <a:p>
            <a:endParaRPr lang="en-GB"/>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4" name="Slide Number Placeholder 3">
            <a:extLst>
              <a:ext uri="{FF2B5EF4-FFF2-40B4-BE49-F238E27FC236}">
                <a16:creationId xmlns:a16="http://schemas.microsoft.com/office/drawing/2014/main" id="{51BC38F7-A710-4F6C-94CD-C532F71098E0}"/>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a:latin typeface="+mj-lt"/>
                </a:rPr>
                <a:t>Inside Lives is a longitudinal qualitative study created by Kantar to offer our clients rapid access to a rich qualitative understanding of public experiences, feelings and beliefs during the COVID-19 crisis. </a:t>
              </a:r>
            </a:p>
            <a:p>
              <a:r>
                <a:rPr lang="en-GB" sz="2400" b="1">
                  <a:latin typeface="+mj-lt"/>
                </a:rPr>
                <a:t>In this bulletin we look at attitudes and expectations around flexible working after lockdown</a:t>
              </a:r>
              <a:endParaRPr lang="en-GB" sz="2400" b="1"/>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5" name="Rectangle 4">
            <a:extLst>
              <a:ext uri="{FF2B5EF4-FFF2-40B4-BE49-F238E27FC236}">
                <a16:creationId xmlns:a16="http://schemas.microsoft.com/office/drawing/2014/main" id="{C02BE461-6C67-467D-9939-199434ECE1A4}"/>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a:t>Please </a:t>
            </a:r>
            <a:r>
              <a:rPr lang="en-GB">
                <a:hlinkClick r:id="rId4"/>
              </a:rPr>
              <a:t>get in touch </a:t>
            </a:r>
            <a:r>
              <a:rPr lang="en-GB"/>
              <a:t>to discuss any of the issues covered in this bulletin in greater depth</a:t>
            </a:r>
          </a:p>
        </p:txBody>
      </p:sp>
      <p:sp>
        <p:nvSpPr>
          <p:cNvPr id="4" name="Slide Number Placeholder 3">
            <a:extLst>
              <a:ext uri="{FF2B5EF4-FFF2-40B4-BE49-F238E27FC236}">
                <a16:creationId xmlns:a16="http://schemas.microsoft.com/office/drawing/2014/main" id="{BDA051B7-C60E-41B5-B43B-CFB5E610C942}"/>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a:t>Community members take part in three weekly tasks</a:t>
            </a:r>
            <a:br>
              <a:rPr lang="en-GB"/>
            </a:br>
            <a:endParaRPr lang="en-GB"/>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a:t>Temperature </a:t>
            </a:r>
            <a:br>
              <a:rPr lang="en-GB" sz="1800" b="1"/>
            </a:br>
            <a:r>
              <a:rPr lang="en-GB" sz="1800" b="1"/>
              <a:t>check tracking </a:t>
            </a:r>
            <a:br>
              <a:rPr lang="en-GB" sz="1800" b="1"/>
            </a:br>
            <a:r>
              <a:rPr lang="en-GB" sz="1800" b="1"/>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D92660FC-2B7B-457C-B930-6A133127A68B}"/>
              </a:ext>
            </a:extLst>
          </p:cNvPr>
          <p:cNvSpPr txBox="1"/>
          <p:nvPr/>
        </p:nvSpPr>
        <p:spPr>
          <a:xfrm>
            <a:off x="2777067" y="5499394"/>
            <a:ext cx="8564827" cy="276999"/>
          </a:xfrm>
          <a:prstGeom prst="rect">
            <a:avLst/>
          </a:prstGeom>
          <a:noFill/>
        </p:spPr>
        <p:txBody>
          <a:bodyPr wrap="square" lIns="0" tIns="0" rIns="0" bIns="0" rtlCol="0" anchor="t">
            <a:spAutoFit/>
          </a:bodyPr>
          <a:lstStyle/>
          <a:p>
            <a:pPr algn="r"/>
            <a:r>
              <a:rPr lang="en-GB"/>
              <a:t>Findings in this document are drawn primarily from tasks conducted in w/c 15</a:t>
            </a:r>
            <a:r>
              <a:rPr lang="en-GB" baseline="30000"/>
              <a:t>th</a:t>
            </a:r>
            <a:r>
              <a:rPr lang="en-GB"/>
              <a:t> June</a:t>
            </a:r>
          </a:p>
        </p:txBody>
      </p:sp>
      <p:sp>
        <p:nvSpPr>
          <p:cNvPr id="5" name="Slide Number Placeholder 4">
            <a:extLst>
              <a:ext uri="{FF2B5EF4-FFF2-40B4-BE49-F238E27FC236}">
                <a16:creationId xmlns:a16="http://schemas.microsoft.com/office/drawing/2014/main" id="{1EA0818F-97FC-451F-9A01-2006EF9FD36D}"/>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a:t>Concerns about the economy have remained consistently high</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903817"/>
            <a:ext cx="10815637" cy="403200"/>
          </a:xfrm>
        </p:spPr>
        <p:txBody>
          <a:bodyPr vert="horz" lIns="0" tIns="0" rIns="0" bIns="0" rtlCol="0" anchor="t">
            <a:noAutofit/>
          </a:bodyPr>
          <a:lstStyle/>
          <a:p>
            <a:r>
              <a:rPr lang="en-GB" sz="1800" i="1">
                <a:highlight>
                  <a:srgbClr val="FFFFFF"/>
                </a:highlight>
              </a:rPr>
              <a:t>Despite a slight fall in the strength of sentiment immediately following the announcement of plans to relax lockdown measures, concerns about the economy have returned to a consistently high level across the course of the community</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1" name="Chart 10">
            <a:extLst>
              <a:ext uri="{FF2B5EF4-FFF2-40B4-BE49-F238E27FC236}">
                <a16:creationId xmlns:a16="http://schemas.microsoft.com/office/drawing/2014/main" id="{255C55A3-BCF4-4B8E-BF40-DF24E1335091}"/>
              </a:ext>
            </a:extLst>
          </p:cNvPr>
          <p:cNvGraphicFramePr>
            <a:graphicFrameLocks/>
          </p:cNvGraphicFramePr>
          <p:nvPr>
            <p:extLst>
              <p:ext uri="{D42A27DB-BD31-4B8C-83A1-F6EECF244321}">
                <p14:modId xmlns:p14="http://schemas.microsoft.com/office/powerpoint/2010/main" val="813895078"/>
              </p:ext>
            </p:extLst>
          </p:nvPr>
        </p:nvGraphicFramePr>
        <p:xfrm>
          <a:off x="359999" y="2065867"/>
          <a:ext cx="11604474" cy="3938908"/>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
            <a:extLst>
              <a:ext uri="{FF2B5EF4-FFF2-40B4-BE49-F238E27FC236}">
                <a16:creationId xmlns:a16="http://schemas.microsoft.com/office/drawing/2014/main" id="{8281B516-68D6-44E5-ABD6-EEB869F746DD}"/>
              </a:ext>
            </a:extLst>
          </p:cNvPr>
          <p:cNvSpPr txBox="1"/>
          <p:nvPr/>
        </p:nvSpPr>
        <p:spPr>
          <a:xfrm>
            <a:off x="1190945" y="2538966"/>
            <a:ext cx="1332122" cy="338554"/>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a:t>Announcement UK is “past the peak”</a:t>
            </a:r>
          </a:p>
        </p:txBody>
      </p:sp>
      <p:cxnSp>
        <p:nvCxnSpPr>
          <p:cNvPr id="13" name="Straight Connector 12">
            <a:extLst>
              <a:ext uri="{FF2B5EF4-FFF2-40B4-BE49-F238E27FC236}">
                <a16:creationId xmlns:a16="http://schemas.microsoft.com/office/drawing/2014/main" id="{B905E064-76E3-4773-A57B-BB44B0492419}"/>
              </a:ext>
            </a:extLst>
          </p:cNvPr>
          <p:cNvCxnSpPr/>
          <p:nvPr/>
        </p:nvCxnSpPr>
        <p:spPr>
          <a:xfrm>
            <a:off x="1849910" y="2904020"/>
            <a:ext cx="0" cy="2510436"/>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0238076-D823-4F62-A71D-A05E859D5079}"/>
              </a:ext>
            </a:extLst>
          </p:cNvPr>
          <p:cNvCxnSpPr>
            <a:cxnSpLocks/>
          </p:cNvCxnSpPr>
          <p:nvPr/>
        </p:nvCxnSpPr>
        <p:spPr>
          <a:xfrm>
            <a:off x="9774711" y="3039284"/>
            <a:ext cx="0" cy="2375172"/>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5" name="TextBox 1">
            <a:extLst>
              <a:ext uri="{FF2B5EF4-FFF2-40B4-BE49-F238E27FC236}">
                <a16:creationId xmlns:a16="http://schemas.microsoft.com/office/drawing/2014/main" id="{DD28A086-07CC-4068-9B2F-C152D584B023}"/>
              </a:ext>
            </a:extLst>
          </p:cNvPr>
          <p:cNvSpPr txBox="1"/>
          <p:nvPr/>
        </p:nvSpPr>
        <p:spPr>
          <a:xfrm>
            <a:off x="9108650" y="2531453"/>
            <a:ext cx="1332122" cy="507831"/>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a:t>Announcement re: reopening of non-essential shops</a:t>
            </a:r>
          </a:p>
        </p:txBody>
      </p:sp>
      <p:sp>
        <p:nvSpPr>
          <p:cNvPr id="6" name="Slide Number Placeholder 5">
            <a:extLst>
              <a:ext uri="{FF2B5EF4-FFF2-40B4-BE49-F238E27FC236}">
                <a16:creationId xmlns:a16="http://schemas.microsoft.com/office/drawing/2014/main" id="{1E349C26-D3BB-4871-8731-D0057021E6AA}"/>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283828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side Lives bulletin 8 v2">
            <a:hlinkClick r:id="" action="ppaction://media"/>
            <a:extLst>
              <a:ext uri="{FF2B5EF4-FFF2-40B4-BE49-F238E27FC236}">
                <a16:creationId xmlns:a16="http://schemas.microsoft.com/office/drawing/2014/main" id="{B80CD694-7F71-4062-9849-4464F01B146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834130" y="2132766"/>
            <a:ext cx="6073051" cy="3416091"/>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a:highlight>
                  <a:srgbClr val="FFFFFF"/>
                </a:highlight>
              </a:rPr>
              <a:t>The pandemic presents a mix of opportunities and challenges for work</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4" y="1916064"/>
            <a:ext cx="5109104" cy="3999600"/>
          </a:xfrm>
        </p:spPr>
        <p:txBody>
          <a:bodyPr anchor="ctr"/>
          <a:lstStyle/>
          <a:p>
            <a:pPr marL="0" lvl="1" indent="0">
              <a:spcAft>
                <a:spcPts val="600"/>
              </a:spcAft>
              <a:buSzPct val="100000"/>
              <a:buNone/>
            </a:pPr>
            <a:r>
              <a:rPr lang="en-GB" sz="1400"/>
              <a:t>For many of those who have been able to work remotely, the experience has created a sense of increased flexibility and there is a desire to continue this to some extent into the future</a:t>
            </a:r>
          </a:p>
          <a:p>
            <a:pPr marL="0" lvl="1" indent="0">
              <a:spcAft>
                <a:spcPts val="600"/>
              </a:spcAft>
              <a:buSzPct val="100000"/>
              <a:buNone/>
            </a:pPr>
            <a:r>
              <a:rPr lang="en-GB" sz="1400"/>
              <a:t>In some sectors, such as travel and events, economic concerns are more acute and remote working is associated with cost-cutting for businesses as well as with flexibility for employees</a:t>
            </a:r>
          </a:p>
          <a:p>
            <a:pPr marL="0" lvl="1" indent="0">
              <a:spcAft>
                <a:spcPts val="600"/>
              </a:spcAft>
              <a:buSzPct val="100000"/>
              <a:buNone/>
            </a:pPr>
            <a:r>
              <a:rPr lang="en-GB" sz="1400"/>
              <a:t>For some of those in customer-facing jobs who have now returned to work, social distancing measures are reducing flexibility and introducing stressful new processes</a:t>
            </a:r>
          </a:p>
          <a:p>
            <a:pPr marL="0" lvl="1" indent="0">
              <a:spcAft>
                <a:spcPts val="600"/>
              </a:spcAft>
              <a:buSzPct val="100000"/>
              <a:buNone/>
            </a:pPr>
            <a:r>
              <a:rPr lang="en-GB" sz="1400"/>
              <a:t>A number of panellists are still unsure about when they will be able to return to work, and are more concerned with securing work again then flexibility</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3" name="TextBox 2">
            <a:extLst>
              <a:ext uri="{FF2B5EF4-FFF2-40B4-BE49-F238E27FC236}">
                <a16:creationId xmlns:a16="http://schemas.microsoft.com/office/drawing/2014/main" id="{D3A2F4DD-144F-4FB1-AAD6-48886F6EFC4B}"/>
              </a:ext>
            </a:extLst>
          </p:cNvPr>
          <p:cNvSpPr txBox="1"/>
          <p:nvPr/>
        </p:nvSpPr>
        <p:spPr>
          <a:xfrm>
            <a:off x="7340417" y="5669443"/>
            <a:ext cx="3860800" cy="246221"/>
          </a:xfrm>
          <a:prstGeom prst="rect">
            <a:avLst/>
          </a:prstGeom>
          <a:noFill/>
        </p:spPr>
        <p:txBody>
          <a:bodyPr wrap="square" lIns="0" tIns="0" rIns="0" bIns="0" rtlCol="0">
            <a:spAutoFit/>
          </a:bodyPr>
          <a:lstStyle/>
          <a:p>
            <a:pPr algn="ctr"/>
            <a:r>
              <a:rPr lang="en-GB" sz="1600" b="1"/>
              <a:t>Click video to play</a:t>
            </a:r>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189702" y="5056493"/>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bg1"/>
                </a:solidFill>
                <a:latin typeface="+mj-lt"/>
              </a:rPr>
              <a:t>04:05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a:highlight>
                  <a:srgbClr val="FFFFFF"/>
                </a:highlight>
              </a:rPr>
              <a:t>Whilst some participants are appreciative of new opportunities for home working, for many others economic impacts continue to loom large and need for social distancing creates more challenging working conditions</a:t>
            </a:r>
            <a:endParaRPr lang="en-GB" i="1">
              <a:highlight>
                <a:srgbClr val="FFFFFF"/>
              </a:highlight>
            </a:endParaRP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42245" y="191459"/>
            <a:ext cx="1007746" cy="876301"/>
          </a:xfrm>
          <a:prstGeom prst="rect">
            <a:avLst/>
          </a:prstGeom>
        </p:spPr>
      </p:pic>
      <p:sp>
        <p:nvSpPr>
          <p:cNvPr id="6" name="Slide Number Placeholder 5">
            <a:extLst>
              <a:ext uri="{FF2B5EF4-FFF2-40B4-BE49-F238E27FC236}">
                <a16:creationId xmlns:a16="http://schemas.microsoft.com/office/drawing/2014/main" id="{AA665F82-954E-4317-9FD7-08A7328327E1}"/>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352932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39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a:t>Remote working is seen to present opportunities for better quality of life</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916064"/>
            <a:ext cx="6072521" cy="3999600"/>
          </a:xfrm>
        </p:spPr>
        <p:txBody>
          <a:bodyPr anchor="ctr"/>
          <a:lstStyle/>
          <a:p>
            <a:pPr marL="0" lvl="1" indent="0">
              <a:spcAft>
                <a:spcPts val="300"/>
              </a:spcAft>
              <a:buSzPct val="100000"/>
              <a:buNone/>
            </a:pPr>
            <a:r>
              <a:rPr lang="en-GB" sz="1400"/>
              <a:t>For those able to work remotely, the primary benefit was seen to be </a:t>
            </a:r>
            <a:r>
              <a:rPr lang="en-GB" sz="1400" b="1"/>
              <a:t>a better sense of work / life balance</a:t>
            </a:r>
            <a:r>
              <a:rPr lang="en-GB" sz="1400"/>
              <a:t> and integration of work with life</a:t>
            </a:r>
          </a:p>
          <a:p>
            <a:pPr marL="0" lvl="1" indent="0">
              <a:spcAft>
                <a:spcPts val="300"/>
              </a:spcAft>
              <a:buSzPct val="100000"/>
              <a:buNone/>
            </a:pPr>
            <a:r>
              <a:rPr lang="en-GB" sz="1400"/>
              <a:t>A number also pointed out </a:t>
            </a:r>
            <a:r>
              <a:rPr lang="en-GB" sz="1400" b="1"/>
              <a:t>wider benefits relating to a reduction in traffic and pollution due to commuting</a:t>
            </a:r>
            <a:r>
              <a:rPr lang="en-GB" sz="1400"/>
              <a:t>, cost-saving for employers, and - in the current context - safety</a:t>
            </a:r>
          </a:p>
          <a:p>
            <a:pPr marL="0" lvl="1" indent="0">
              <a:spcAft>
                <a:spcPts val="300"/>
              </a:spcAft>
              <a:buSzPct val="100000"/>
              <a:buNone/>
            </a:pPr>
            <a:r>
              <a:rPr lang="en-GB" sz="1400"/>
              <a:t>Remote working was also seen to </a:t>
            </a:r>
            <a:r>
              <a:rPr lang="en-GB" sz="1400" b="1"/>
              <a:t>present new challenges, particularly  including the risk of social isolation,</a:t>
            </a:r>
            <a:r>
              <a:rPr lang="en-GB" sz="1400"/>
              <a:t> the difficulty of finding a suitable place to work and a lack of clear boundary around work</a:t>
            </a:r>
          </a:p>
          <a:p>
            <a:pPr marL="0" lvl="1" indent="0">
              <a:spcAft>
                <a:spcPts val="300"/>
              </a:spcAft>
              <a:buSzPct val="100000"/>
              <a:buNone/>
            </a:pPr>
            <a:r>
              <a:rPr lang="en-GB" sz="1400"/>
              <a:t>In all then, most hoped for a </a:t>
            </a:r>
            <a:r>
              <a:rPr lang="en-GB" sz="1400" b="1"/>
              <a:t>switch from an ‘office’ default to a mix of office and home-based work following lockdown</a:t>
            </a:r>
            <a:r>
              <a:rPr lang="en-GB" sz="1400"/>
              <a:t>, given that experiences had ‘proved’ that home working could work</a:t>
            </a:r>
          </a:p>
          <a:p>
            <a:pPr marL="0" lvl="1" indent="0">
              <a:spcAft>
                <a:spcPts val="300"/>
              </a:spcAft>
              <a:buSzPct val="100000"/>
              <a:buNone/>
            </a:pPr>
            <a:r>
              <a:rPr lang="en-GB" sz="1400"/>
              <a:t>However, the extent to which this was seen as possible was felt to be down to businesses, with </a:t>
            </a:r>
            <a:r>
              <a:rPr lang="en-GB" sz="1400" b="1"/>
              <a:t>little sense yet of any official changes in policies for flexible working</a:t>
            </a:r>
            <a:r>
              <a:rPr lang="en-GB" sz="1400"/>
              <a:t> following lockdown </a:t>
            </a:r>
          </a:p>
          <a:p>
            <a:pPr marL="0" lvl="1" indent="0">
              <a:spcAft>
                <a:spcPts val="300"/>
              </a:spcAft>
              <a:buSzPct val="100000"/>
              <a:buNone/>
            </a:pPr>
            <a:r>
              <a:rPr lang="en-GB" sz="1400"/>
              <a:t>Many also </a:t>
            </a:r>
            <a:r>
              <a:rPr lang="en-GB" sz="1400" b="1"/>
              <a:t>expected government to take the lead </a:t>
            </a:r>
            <a:r>
              <a:rPr lang="en-GB" sz="1400"/>
              <a:t>here to support businesses, especially given the potential wider environmental benefits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189702" y="5056493"/>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bg1"/>
                </a:solidFill>
                <a:latin typeface="+mj-lt"/>
              </a:rPr>
              <a:t>02:55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a:t>Most of those that are remote working realise a range of benefits and want to continue in some way following lockdown, but are waiting for guidance from employers and government</a:t>
            </a:r>
            <a:endParaRPr lang="en-GB" i="1"/>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2" name="Speech Bubble: Rectangle with Corners Rounded 11">
            <a:extLst>
              <a:ext uri="{FF2B5EF4-FFF2-40B4-BE49-F238E27FC236}">
                <a16:creationId xmlns:a16="http://schemas.microsoft.com/office/drawing/2014/main" id="{B803D4B1-AABF-4392-ADA9-35ECC2AD8E9F}"/>
              </a:ext>
            </a:extLst>
          </p:cNvPr>
          <p:cNvSpPr/>
          <p:nvPr/>
        </p:nvSpPr>
        <p:spPr>
          <a:xfrm>
            <a:off x="7809099" y="4527975"/>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a:t>I think we now have a small window to make some really big changes to the work environment. I think this can't be left to businesses, the guidance and advice has to come from the govt for businesses to really change.</a:t>
            </a:r>
          </a:p>
          <a:p>
            <a:pPr algn="r">
              <a:spcAft>
                <a:spcPts val="600"/>
              </a:spcAft>
            </a:pPr>
            <a:r>
              <a:rPr lang="en-GB" sz="1400"/>
              <a:t>Male, Family, London</a:t>
            </a:r>
          </a:p>
        </p:txBody>
      </p:sp>
      <p:sp>
        <p:nvSpPr>
          <p:cNvPr id="13" name="Speech Bubble: Rectangle with Corners Rounded 12">
            <a:extLst>
              <a:ext uri="{FF2B5EF4-FFF2-40B4-BE49-F238E27FC236}">
                <a16:creationId xmlns:a16="http://schemas.microsoft.com/office/drawing/2014/main" id="{333E1ABE-B102-4A5A-A347-704687D5F6BE}"/>
              </a:ext>
            </a:extLst>
          </p:cNvPr>
          <p:cNvSpPr/>
          <p:nvPr/>
        </p:nvSpPr>
        <p:spPr>
          <a:xfrm>
            <a:off x="7790049" y="2616478"/>
            <a:ext cx="4259942" cy="1673608"/>
          </a:xfrm>
          <a:prstGeom prst="wedgeRoundRectCallout">
            <a:avLst>
              <a:gd name="adj1" fmla="val -53810"/>
              <a:gd name="adj2" fmla="val -4402"/>
              <a:gd name="adj3" fmla="val 16667"/>
            </a:avLst>
          </a:prstGeom>
          <a:solidFill>
            <a:schemeClr val="bg1"/>
          </a:solidFill>
        </p:spPr>
        <p:txBody>
          <a:bodyPr rtlCol="0" anchor="ctr"/>
          <a:lstStyle/>
          <a:p>
            <a:pPr algn="just">
              <a:spcAft>
                <a:spcPts val="600"/>
              </a:spcAft>
            </a:pPr>
            <a:r>
              <a:rPr lang="en-GB" sz="1200" i="1"/>
              <a:t>If it is type of job which can be done at home then it is a matter of properly organising it, and of management being agreeable. Until now, for me, it was not possible to work from home and then, company was forced to allow people work from home and it showed that it is possible, all work is done, staff are happier so it is an eye opener for a lot of companies, and I am sure they will now consider new options, working from home, flexible hours.</a:t>
            </a:r>
          </a:p>
          <a:p>
            <a:pPr algn="r">
              <a:spcAft>
                <a:spcPts val="600"/>
              </a:spcAft>
            </a:pPr>
            <a:r>
              <a:rPr lang="en-GB" sz="1400">
                <a:latin typeface="+mj-lt"/>
              </a:rPr>
              <a:t>Female, 60+, London</a:t>
            </a:r>
            <a:endParaRPr lang="en-GB" sz="1200">
              <a:latin typeface="+mj-lt"/>
              <a:cs typeface="Arial"/>
            </a:endParaRPr>
          </a:p>
        </p:txBody>
      </p:sp>
      <p:sp>
        <p:nvSpPr>
          <p:cNvPr id="14" name="TextBox 13">
            <a:extLst>
              <a:ext uri="{FF2B5EF4-FFF2-40B4-BE49-F238E27FC236}">
                <a16:creationId xmlns:a16="http://schemas.microsoft.com/office/drawing/2014/main" id="{F114A8CB-BE5F-4EF0-BADE-636D34372770}"/>
              </a:ext>
            </a:extLst>
          </p:cNvPr>
          <p:cNvSpPr txBox="1"/>
          <p:nvPr/>
        </p:nvSpPr>
        <p:spPr>
          <a:xfrm>
            <a:off x="7188166" y="1331488"/>
            <a:ext cx="2057400" cy="2662267"/>
          </a:xfrm>
          <a:prstGeom prst="rect">
            <a:avLst/>
          </a:prstGeom>
          <a:noFill/>
        </p:spPr>
        <p:txBody>
          <a:bodyPr wrap="square" lIns="0" tIns="0" rIns="0" bIns="0" rtlCol="0">
            <a:spAutoFit/>
          </a:bodyPr>
          <a:lstStyle/>
          <a:p>
            <a:r>
              <a:rPr lang="en-GB" sz="17300"/>
              <a:t>“</a:t>
            </a:r>
            <a:endParaRPr lang="en-GB" sz="14400"/>
          </a:p>
        </p:txBody>
      </p:sp>
      <p:sp>
        <p:nvSpPr>
          <p:cNvPr id="6" name="Slide Number Placeholder 5">
            <a:extLst>
              <a:ext uri="{FF2B5EF4-FFF2-40B4-BE49-F238E27FC236}">
                <a16:creationId xmlns:a16="http://schemas.microsoft.com/office/drawing/2014/main" id="{39CD8AA3-E148-4DE5-BF5F-70D28B0B4EA4}"/>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5213B9B6-C668-45F4-93A2-312F98E8CD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53081"/>
            <a:ext cx="838200" cy="876300"/>
          </a:xfrm>
          <a:prstGeom prst="rect">
            <a:avLst/>
          </a:prstGeom>
        </p:spPr>
      </p:pic>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a:t>On discussion boards, the community discussed a four day work week</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400872" y="1940802"/>
            <a:ext cx="10146021" cy="867164"/>
          </a:xfrm>
          <a:prstGeom prst="wedgeRoundRectCallout">
            <a:avLst>
              <a:gd name="adj1" fmla="val -53810"/>
              <a:gd name="adj2" fmla="val -4402"/>
              <a:gd name="adj3" fmla="val 16667"/>
            </a:avLst>
          </a:prstGeom>
          <a:solidFill>
            <a:schemeClr val="bg1"/>
          </a:solidFill>
        </p:spPr>
        <p:txBody>
          <a:bodyPr rtlCol="0" anchor="ctr"/>
          <a:lstStyle/>
          <a:p>
            <a:pPr>
              <a:spcAft>
                <a:spcPts val="300"/>
              </a:spcAft>
            </a:pPr>
            <a:r>
              <a:rPr lang="en-GB" sz="1600" i="1"/>
              <a:t>I used to do condensed hours in my old job and work full time over 4 days. I had the other day with my daughter and it was great.  It might be the ideal time to reassess things and who knows it might actually benefit some people. Obviously industry dependant... </a:t>
            </a:r>
            <a:endParaRPr lang="en-GB" sz="1600"/>
          </a:p>
          <a:p>
            <a:pPr algn="r">
              <a:spcAft>
                <a:spcPts val="600"/>
              </a:spcAft>
            </a:pPr>
            <a:r>
              <a:rPr lang="en-GB" sz="1600"/>
              <a:t>Female, Family, South-west</a:t>
            </a: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3097189"/>
            <a:ext cx="9539785" cy="1421584"/>
          </a:xfrm>
          <a:prstGeom prst="wedgeRoundRectCallout">
            <a:avLst>
              <a:gd name="adj1" fmla="val 55809"/>
              <a:gd name="adj2" fmla="val -16"/>
              <a:gd name="adj3" fmla="val 16667"/>
            </a:avLst>
          </a:prstGeom>
          <a:solidFill>
            <a:schemeClr val="bg1"/>
          </a:solidFill>
        </p:spPr>
        <p:txBody>
          <a:bodyPr rtlCol="0" anchor="ctr"/>
          <a:lstStyle/>
          <a:p>
            <a:pPr fontAlgn="base">
              <a:spcAft>
                <a:spcPts val="600"/>
              </a:spcAft>
            </a:pPr>
            <a:r>
              <a:rPr lang="en-GB" sz="1600" i="1"/>
              <a:t>If productivity has gone up and stays up more importantly then it seems like a no brainer. It would be great if people had that flexibility and it would make such a difference in regards to child care. For us it would be great if my husband could work a 4 day week and be paid the same. It would mean that we wouldn’t have to use after school club when I am at work one day so it would benefit us financially. </a:t>
            </a:r>
          </a:p>
          <a:p>
            <a:pPr algn="r" fontAlgn="base"/>
            <a:r>
              <a:rPr lang="en-GB" sz="1600"/>
              <a:t>Female , Family, South West</a:t>
            </a: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400872" y="4803282"/>
            <a:ext cx="10146020" cy="1143917"/>
          </a:xfrm>
          <a:prstGeom prst="wedgeRoundRectCallout">
            <a:avLst>
              <a:gd name="adj1" fmla="val -54333"/>
              <a:gd name="adj2" fmla="val -2940"/>
              <a:gd name="adj3" fmla="val 16667"/>
            </a:avLst>
          </a:prstGeom>
          <a:solidFill>
            <a:schemeClr val="bg1"/>
          </a:solidFill>
        </p:spPr>
        <p:txBody>
          <a:bodyPr rtlCol="0" anchor="ctr"/>
          <a:lstStyle/>
          <a:p>
            <a:pPr fontAlgn="base">
              <a:spcAft>
                <a:spcPts val="600"/>
              </a:spcAft>
            </a:pPr>
            <a:r>
              <a:rPr lang="en-GB" sz="1600" i="1"/>
              <a:t>I’d go further. Remove weekends and bank holidays and allow employees to take as much time off as they want .....as long as the job gets done. The idea of a Monday clock on and Friday clock off is so Victorian. Getting rid of these artificial time structures would  remove the rush hour, even out traffic flows and reduce pollution. </a:t>
            </a:r>
          </a:p>
          <a:p>
            <a:pPr algn="r" fontAlgn="base">
              <a:spcAft>
                <a:spcPts val="600"/>
              </a:spcAft>
            </a:pPr>
            <a:r>
              <a:rPr lang="en-GB" sz="1600"/>
              <a:t>Male, Family, London</a:t>
            </a:r>
            <a:endParaRPr lang="en-GB" sz="1400"/>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1"/>
            <a:ext cx="10496550" cy="309356"/>
          </a:xfrm>
        </p:spPr>
        <p:txBody>
          <a:bodyPr/>
          <a:lstStyle/>
          <a:p>
            <a:r>
              <a:rPr lang="en-GB" sz="1800" i="1"/>
              <a:t>The current moment was seen as an opportunity to experiment with new ways of working and most were supportive if productivity can be retained</a:t>
            </a:r>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99" y="4854819"/>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pic>
        <p:nvPicPr>
          <p:cNvPr id="16" name="Graphic 15">
            <a:extLst>
              <a:ext uri="{FF2B5EF4-FFF2-40B4-BE49-F238E27FC236}">
                <a16:creationId xmlns:a16="http://schemas.microsoft.com/office/drawing/2014/main" id="{0898E08C-83A5-410E-8232-C8565D4E3A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37813" y="3221333"/>
            <a:ext cx="838200" cy="876300"/>
          </a:xfrm>
          <a:prstGeom prst="rect">
            <a:avLst/>
          </a:prstGeom>
        </p:spPr>
      </p:pic>
      <p:sp>
        <p:nvSpPr>
          <p:cNvPr id="6" name="Slide Number Placeholder 5">
            <a:extLst>
              <a:ext uri="{FF2B5EF4-FFF2-40B4-BE49-F238E27FC236}">
                <a16:creationId xmlns:a16="http://schemas.microsoft.com/office/drawing/2014/main" id="{AC039335-9471-49B5-8D65-5B88561038BE}"/>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7076758" cy="3999600"/>
          </a:xfrm>
        </p:spPr>
        <p:txBody>
          <a:bodyPr/>
          <a:lstStyle/>
          <a:p>
            <a:pPr marL="0" lvl="1" indent="0">
              <a:spcAft>
                <a:spcPts val="600"/>
              </a:spcAft>
              <a:buSzPct val="100000"/>
              <a:buNone/>
            </a:pPr>
            <a:r>
              <a:rPr lang="en-GB" b="1"/>
              <a:t>Bulletin 9: </a:t>
            </a:r>
            <a:r>
              <a:rPr lang="en-GB"/>
              <a:t>Looking back and looking forward</a:t>
            </a:r>
          </a:p>
          <a:p>
            <a:pPr marL="177800" lvl="2" indent="0">
              <a:spcAft>
                <a:spcPts val="600"/>
              </a:spcAft>
              <a:buSzPct val="100000"/>
              <a:buNone/>
            </a:pPr>
            <a:endParaRPr lang="en-GB"/>
          </a:p>
          <a:p>
            <a:pPr marL="177800" lvl="2" indent="0">
              <a:spcAft>
                <a:spcPts val="600"/>
              </a:spcAft>
              <a:buSzPct val="100000"/>
              <a:buNone/>
            </a:pPr>
            <a:endParaRPr lang="en-GB" i="1"/>
          </a:p>
          <a:p>
            <a:pPr marL="0" lvl="1" indent="-1225">
              <a:spcAft>
                <a:spcPts val="600"/>
              </a:spcAft>
              <a:buSzPct val="100000"/>
              <a:buNone/>
            </a:pPr>
            <a:r>
              <a:rPr lang="en-GB"/>
              <a:t>Please </a:t>
            </a:r>
            <a:r>
              <a:rPr lang="en-GB">
                <a:hlinkClick r:id="rId5"/>
              </a:rPr>
              <a:t>get in touch </a:t>
            </a:r>
            <a:r>
              <a:rPr lang="en-GB"/>
              <a:t>to discuss any topics or issues that you would like to see explored with the community in future weeks</a:t>
            </a:r>
          </a:p>
          <a:p>
            <a:pPr marL="0" lvl="1" indent="-1225">
              <a:spcAft>
                <a:spcPts val="600"/>
              </a:spcAft>
              <a:buSzPct val="100000"/>
              <a:buNone/>
            </a:pPr>
            <a:endParaRPr lang="en-GB" i="1"/>
          </a:p>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5F1F0D2-C64A-4718-A228-C26534D73A99}"/>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10" name="Slide Number Placeholder 9">
            <a:extLst>
              <a:ext uri="{FF2B5EF4-FFF2-40B4-BE49-F238E27FC236}">
                <a16:creationId xmlns:a16="http://schemas.microsoft.com/office/drawing/2014/main" id="{D1FFE4C1-C2B2-40B7-A782-6E7CB4F99AD9}"/>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5E13F7D89B4644AE9D89E19BFC05B9" ma:contentTypeVersion="7" ma:contentTypeDescription="Create a new document." ma:contentTypeScope="" ma:versionID="40e2cdbcb2ed1a306111d0eb70fc34b4">
  <xsd:schema xmlns:xsd="http://www.w3.org/2001/XMLSchema" xmlns:xs="http://www.w3.org/2001/XMLSchema" xmlns:p="http://schemas.microsoft.com/office/2006/metadata/properties" xmlns:ns2="bae01274-8b2b-46db-8898-ec27c744c3d8" xmlns:ns3="f6a84328-db0d-47e8-9bbe-2cba703e7d4d" targetNamespace="http://schemas.microsoft.com/office/2006/metadata/properties" ma:root="true" ma:fieldsID="818f19b7504936f3b8e97c6116f85dc8" ns2:_="" ns3:_="">
    <xsd:import namespace="bae01274-8b2b-46db-8898-ec27c744c3d8"/>
    <xsd:import namespace="f6a84328-db0d-47e8-9bbe-2cba703e7d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e01274-8b2b-46db-8898-ec27c744c3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a84328-db0d-47e8-9bbe-2cba703e7d4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31472C-1F5F-4AE8-AE78-07165CE0C8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e01274-8b2b-46db-8898-ec27c744c3d8"/>
    <ds:schemaRef ds:uri="f6a84328-db0d-47e8-9bbe-2cba703e7d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193883-9DEF-4394-A746-8B0504B231C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C375B81-FBF5-4924-A5E0-F0376D8E7D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1377</Words>
  <Application>Microsoft Office PowerPoint</Application>
  <PresentationFormat>Widescreen</PresentationFormat>
  <Paragraphs>109</Paragraphs>
  <Slides>10</Slides>
  <Notes>10</Notes>
  <HiddenSlides>0</HiddenSlides>
  <MMClips>1</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Kantar template master</vt:lpstr>
      <vt:lpstr>Content slides - no sub heading</vt:lpstr>
      <vt:lpstr>Technical</vt:lpstr>
      <vt:lpstr>Inside Lives  Longitudinal qualitative community of citizens and small business owners </vt:lpstr>
      <vt:lpstr>PowerPoint Presentation</vt:lpstr>
      <vt:lpstr>Community members take part in three weekly tasks </vt:lpstr>
      <vt:lpstr>Concerns about the economy have remained consistently high</vt:lpstr>
      <vt:lpstr>The pandemic presents a mix of opportunities and challenges for work</vt:lpstr>
      <vt:lpstr>Remote working is seen to present opportunities for better quality of life</vt:lpstr>
      <vt:lpstr>On discussion boards, the community discussed a four day work week</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Joyce, Lucy (TSMLP)</cp:lastModifiedBy>
  <cp:revision>2</cp:revision>
  <cp:lastPrinted>2017-03-24T13:40:26Z</cp:lastPrinted>
  <dcterms:created xsi:type="dcterms:W3CDTF">2020-05-27T09:07:42Z</dcterms:created>
  <dcterms:modified xsi:type="dcterms:W3CDTF">2020-06-24T10:56:14Z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0x010100F75E13F7D89B4644AE9D89E19BFC05B9</vt:lpwstr>
  </property>
</Properties>
</file>