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tags/tag3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6.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 id="2147483822" r:id="rId7"/>
    <p:sldMasterId id="2147483845" r:id="rId8"/>
    <p:sldMasterId id="2147483868" r:id="rId9"/>
  </p:sldMasterIdLst>
  <p:notesMasterIdLst>
    <p:notesMasterId r:id="rId20"/>
  </p:notesMasterIdLst>
  <p:handoutMasterIdLst>
    <p:handoutMasterId r:id="rId21"/>
  </p:handoutMasterIdLst>
  <p:sldIdLst>
    <p:sldId id="522" r:id="rId10"/>
    <p:sldId id="31312" r:id="rId11"/>
    <p:sldId id="31317" r:id="rId12"/>
    <p:sldId id="31309" r:id="rId13"/>
    <p:sldId id="31302" r:id="rId14"/>
    <p:sldId id="31318" r:id="rId15"/>
    <p:sldId id="31300" r:id="rId16"/>
    <p:sldId id="31306" r:id="rId17"/>
    <p:sldId id="31305" r:id="rId18"/>
    <p:sldId id="31284" r:id="rId19"/>
  </p:sldIdLst>
  <p:sldSz cx="12192000" cy="6858000"/>
  <p:notesSz cx="6805613" cy="9939338"/>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ins, Benjamin (TSMLP)" initials="C(" lastIdx="21" clrIdx="0">
    <p:extLst>
      <p:ext uri="{19B8F6BF-5375-455C-9EA6-DF929625EA0E}">
        <p15:presenceInfo xmlns:p15="http://schemas.microsoft.com/office/powerpoint/2012/main" userId="S::benjamin.collins@kantar.com::d473318c-7358-4aa3-98a9-4f54db8511f9" providerId="AD"/>
      </p:ext>
    </p:extLst>
  </p:cmAuthor>
  <p:cmAuthor id="2" name="Busby, Amy (TSMLP)" initials="B(" lastIdx="5" clrIdx="1">
    <p:extLst>
      <p:ext uri="{19B8F6BF-5375-455C-9EA6-DF929625EA0E}">
        <p15:presenceInfo xmlns:p15="http://schemas.microsoft.com/office/powerpoint/2012/main" userId="S::amy.busby@kantar.com::f26801c5-ca50-498e-b03c-7cd88b8f28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FEA65"/>
    <a:srgbClr val="7CFF7C"/>
    <a:srgbClr val="00B600"/>
    <a:srgbClr val="FF5000"/>
    <a:srgbClr val="FEDB00"/>
    <a:srgbClr val="DABB00"/>
    <a:srgbClr val="F6D3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4660"/>
  </p:normalViewPr>
  <p:slideViewPr>
    <p:cSldViewPr snapToGrid="0">
      <p:cViewPr varScale="1">
        <p:scale>
          <a:sx n="59" d="100"/>
          <a:sy n="59" d="100"/>
        </p:scale>
        <p:origin x="84" y="276"/>
      </p:cViewPr>
      <p:guideLst>
        <p:guide orient="horz" pos="4152"/>
        <p:guide orient="horz" pos="4020"/>
        <p:guide orient="horz" pos="2163"/>
        <p:guide pos="384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commentAuthors" Target="commentAuthor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ags" Target="tags/tag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obertsn\Downloads\grid_rows_export%2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Rows!$D$12</c:f>
              <c:strCache>
                <c:ptCount val="1"/>
                <c:pt idx="0">
                  <c:v>Strongly agree</c:v>
                </c:pt>
              </c:strCache>
            </c:strRef>
          </c:tx>
          <c:spPr>
            <a:solidFill>
              <a:srgbClr val="00B600"/>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Rows!$D$13:$D$21</c:f>
              <c:numCache>
                <c:formatCode>General</c:formatCode>
                <c:ptCount val="9"/>
                <c:pt idx="0">
                  <c:v>22</c:v>
                </c:pt>
                <c:pt idx="1">
                  <c:v>6</c:v>
                </c:pt>
                <c:pt idx="2">
                  <c:v>8</c:v>
                </c:pt>
                <c:pt idx="3">
                  <c:v>4</c:v>
                </c:pt>
                <c:pt idx="4">
                  <c:v>2</c:v>
                </c:pt>
                <c:pt idx="5">
                  <c:v>1</c:v>
                </c:pt>
                <c:pt idx="6">
                  <c:v>4</c:v>
                </c:pt>
                <c:pt idx="7">
                  <c:v>27</c:v>
                </c:pt>
                <c:pt idx="8">
                  <c:v>3</c:v>
                </c:pt>
              </c:numCache>
            </c:numRef>
          </c:val>
          <c:extLst>
            <c:ext xmlns:c16="http://schemas.microsoft.com/office/drawing/2014/chart" uri="{C3380CC4-5D6E-409C-BE32-E72D297353CC}">
              <c16:uniqueId val="{00000000-65D7-432F-AC03-A1B6966634F2}"/>
            </c:ext>
          </c:extLst>
        </c:ser>
        <c:ser>
          <c:idx val="1"/>
          <c:order val="1"/>
          <c:tx>
            <c:strRef>
              <c:f>Rows!$E$12</c:f>
              <c:strCache>
                <c:ptCount val="1"/>
                <c:pt idx="0">
                  <c:v>Agree</c:v>
                </c:pt>
              </c:strCache>
            </c:strRef>
          </c:tx>
          <c:spPr>
            <a:solidFill>
              <a:srgbClr val="7CFF7C"/>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Rows!$E$13:$E$21</c:f>
              <c:numCache>
                <c:formatCode>General</c:formatCode>
                <c:ptCount val="9"/>
                <c:pt idx="0">
                  <c:v>14</c:v>
                </c:pt>
                <c:pt idx="1">
                  <c:v>22</c:v>
                </c:pt>
                <c:pt idx="2">
                  <c:v>15</c:v>
                </c:pt>
                <c:pt idx="3">
                  <c:v>13</c:v>
                </c:pt>
                <c:pt idx="4">
                  <c:v>6</c:v>
                </c:pt>
                <c:pt idx="5">
                  <c:v>12</c:v>
                </c:pt>
                <c:pt idx="6">
                  <c:v>15</c:v>
                </c:pt>
                <c:pt idx="7">
                  <c:v>11</c:v>
                </c:pt>
                <c:pt idx="8">
                  <c:v>23</c:v>
                </c:pt>
              </c:numCache>
            </c:numRef>
          </c:val>
          <c:extLst>
            <c:ext xmlns:c16="http://schemas.microsoft.com/office/drawing/2014/chart" uri="{C3380CC4-5D6E-409C-BE32-E72D297353CC}">
              <c16:uniqueId val="{00000001-65D7-432F-AC03-A1B6966634F2}"/>
            </c:ext>
          </c:extLst>
        </c:ser>
        <c:ser>
          <c:idx val="2"/>
          <c:order val="2"/>
          <c:tx>
            <c:strRef>
              <c:f>Rows!$F$12</c:f>
              <c:strCache>
                <c:ptCount val="1"/>
                <c:pt idx="0">
                  <c:v>Neither agree nor disagree</c:v>
                </c:pt>
              </c:strCache>
            </c:strRef>
          </c:tx>
          <c:spPr>
            <a:solidFill>
              <a:srgbClr val="FFEA65"/>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Rows!$F$13:$F$21</c:f>
              <c:numCache>
                <c:formatCode>General</c:formatCode>
                <c:ptCount val="9"/>
                <c:pt idx="0">
                  <c:v>8</c:v>
                </c:pt>
                <c:pt idx="1">
                  <c:v>8</c:v>
                </c:pt>
                <c:pt idx="2">
                  <c:v>9</c:v>
                </c:pt>
                <c:pt idx="3">
                  <c:v>11</c:v>
                </c:pt>
                <c:pt idx="4">
                  <c:v>6</c:v>
                </c:pt>
                <c:pt idx="5">
                  <c:v>10</c:v>
                </c:pt>
                <c:pt idx="6">
                  <c:v>11</c:v>
                </c:pt>
                <c:pt idx="7">
                  <c:v>3</c:v>
                </c:pt>
                <c:pt idx="8">
                  <c:v>9</c:v>
                </c:pt>
              </c:numCache>
            </c:numRef>
          </c:val>
          <c:extLst>
            <c:ext xmlns:c16="http://schemas.microsoft.com/office/drawing/2014/chart" uri="{C3380CC4-5D6E-409C-BE32-E72D297353CC}">
              <c16:uniqueId val="{00000002-65D7-432F-AC03-A1B6966634F2}"/>
            </c:ext>
          </c:extLst>
        </c:ser>
        <c:ser>
          <c:idx val="3"/>
          <c:order val="3"/>
          <c:tx>
            <c:strRef>
              <c:f>Rows!$G$12</c:f>
              <c:strCache>
                <c:ptCount val="1"/>
                <c:pt idx="0">
                  <c:v>Disagree</c:v>
                </c:pt>
              </c:strCache>
            </c:strRef>
          </c:tx>
          <c:spPr>
            <a:solidFill>
              <a:schemeClr val="accent4"/>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Rows!$G$13:$G$21</c:f>
              <c:numCache>
                <c:formatCode>General</c:formatCode>
                <c:ptCount val="9"/>
                <c:pt idx="0">
                  <c:v>0</c:v>
                </c:pt>
                <c:pt idx="1">
                  <c:v>8</c:v>
                </c:pt>
                <c:pt idx="2">
                  <c:v>11</c:v>
                </c:pt>
                <c:pt idx="3">
                  <c:v>14</c:v>
                </c:pt>
                <c:pt idx="4">
                  <c:v>18</c:v>
                </c:pt>
                <c:pt idx="5">
                  <c:v>16</c:v>
                </c:pt>
                <c:pt idx="6">
                  <c:v>10</c:v>
                </c:pt>
                <c:pt idx="7">
                  <c:v>1</c:v>
                </c:pt>
                <c:pt idx="8">
                  <c:v>9</c:v>
                </c:pt>
              </c:numCache>
            </c:numRef>
          </c:val>
          <c:extLst>
            <c:ext xmlns:c16="http://schemas.microsoft.com/office/drawing/2014/chart" uri="{C3380CC4-5D6E-409C-BE32-E72D297353CC}">
              <c16:uniqueId val="{00000003-65D7-432F-AC03-A1B6966634F2}"/>
            </c:ext>
          </c:extLst>
        </c:ser>
        <c:ser>
          <c:idx val="4"/>
          <c:order val="4"/>
          <c:tx>
            <c:strRef>
              <c:f>Rows!$H$12</c:f>
              <c:strCache>
                <c:ptCount val="1"/>
                <c:pt idx="0">
                  <c:v>Strongly disagree</c:v>
                </c:pt>
              </c:strCache>
            </c:strRef>
          </c:tx>
          <c:spPr>
            <a:solidFill>
              <a:schemeClr val="accent5"/>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Rows!$H$13:$H$21</c:f>
              <c:numCache>
                <c:formatCode>General</c:formatCode>
                <c:ptCount val="9"/>
                <c:pt idx="0">
                  <c:v>0</c:v>
                </c:pt>
                <c:pt idx="1">
                  <c:v>0</c:v>
                </c:pt>
                <c:pt idx="2">
                  <c:v>1</c:v>
                </c:pt>
                <c:pt idx="3">
                  <c:v>2</c:v>
                </c:pt>
                <c:pt idx="4">
                  <c:v>10</c:v>
                </c:pt>
                <c:pt idx="5">
                  <c:v>5</c:v>
                </c:pt>
                <c:pt idx="6">
                  <c:v>4</c:v>
                </c:pt>
                <c:pt idx="7">
                  <c:v>0</c:v>
                </c:pt>
                <c:pt idx="8">
                  <c:v>0</c:v>
                </c:pt>
              </c:numCache>
            </c:numRef>
          </c:val>
          <c:extLst>
            <c:ext xmlns:c16="http://schemas.microsoft.com/office/drawing/2014/chart" uri="{C3380CC4-5D6E-409C-BE32-E72D297353CC}">
              <c16:uniqueId val="{00000004-65D7-432F-AC03-A1B6966634F2}"/>
            </c:ext>
          </c:extLst>
        </c:ser>
        <c:ser>
          <c:idx val="5"/>
          <c:order val="5"/>
          <c:tx>
            <c:strRef>
              <c:f>Rows!$I$12</c:f>
              <c:strCache>
                <c:ptCount val="1"/>
                <c:pt idx="0">
                  <c:v>Prefer not to say</c:v>
                </c:pt>
              </c:strCache>
            </c:strRef>
          </c:tx>
          <c:spPr>
            <a:solidFill>
              <a:schemeClr val="accent6"/>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Rows!$I$13:$I$21</c:f>
              <c:numCache>
                <c:formatCode>General</c:formatCode>
                <c:ptCount val="9"/>
                <c:pt idx="0">
                  <c:v>0</c:v>
                </c:pt>
                <c:pt idx="1">
                  <c:v>0</c:v>
                </c:pt>
                <c:pt idx="2">
                  <c:v>0</c:v>
                </c:pt>
                <c:pt idx="3">
                  <c:v>0</c:v>
                </c:pt>
                <c:pt idx="4">
                  <c:v>0</c:v>
                </c:pt>
                <c:pt idx="5">
                  <c:v>0</c:v>
                </c:pt>
                <c:pt idx="6">
                  <c:v>0</c:v>
                </c:pt>
                <c:pt idx="7">
                  <c:v>0</c:v>
                </c:pt>
                <c:pt idx="8">
                  <c:v>0</c:v>
                </c:pt>
              </c:numCache>
            </c:numRef>
          </c:val>
          <c:extLst>
            <c:ext xmlns:c16="http://schemas.microsoft.com/office/drawing/2014/chart" uri="{C3380CC4-5D6E-409C-BE32-E72D297353CC}">
              <c16:uniqueId val="{00000005-65D7-432F-AC03-A1B6966634F2}"/>
            </c:ext>
          </c:extLst>
        </c:ser>
        <c:ser>
          <c:idx val="6"/>
          <c:order val="6"/>
          <c:tx>
            <c:strRef>
              <c:f>Rows!$J$12</c:f>
              <c:strCache>
                <c:ptCount val="1"/>
                <c:pt idx="0">
                  <c:v>Don't know</c:v>
                </c:pt>
              </c:strCache>
            </c:strRef>
          </c:tx>
          <c:spPr>
            <a:solidFill>
              <a:schemeClr val="accent1">
                <a:lumMod val="60000"/>
              </a:schemeClr>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Rows!$J$13:$J$21</c:f>
              <c:numCache>
                <c:formatCode>General</c:formatCode>
                <c:ptCount val="9"/>
                <c:pt idx="0">
                  <c:v>0</c:v>
                </c:pt>
                <c:pt idx="1">
                  <c:v>0</c:v>
                </c:pt>
                <c:pt idx="2">
                  <c:v>0</c:v>
                </c:pt>
                <c:pt idx="3">
                  <c:v>0</c:v>
                </c:pt>
                <c:pt idx="4">
                  <c:v>2</c:v>
                </c:pt>
                <c:pt idx="5">
                  <c:v>0</c:v>
                </c:pt>
                <c:pt idx="6">
                  <c:v>0</c:v>
                </c:pt>
                <c:pt idx="7">
                  <c:v>2</c:v>
                </c:pt>
                <c:pt idx="8">
                  <c:v>0</c:v>
                </c:pt>
              </c:numCache>
            </c:numRef>
          </c:val>
          <c:extLst>
            <c:ext xmlns:c16="http://schemas.microsoft.com/office/drawing/2014/chart" uri="{C3380CC4-5D6E-409C-BE32-E72D297353CC}">
              <c16:uniqueId val="{00000006-65D7-432F-AC03-A1B6966634F2}"/>
            </c:ext>
          </c:extLst>
        </c:ser>
        <c:dLbls>
          <c:showLegendKey val="0"/>
          <c:showVal val="0"/>
          <c:showCatName val="0"/>
          <c:showSerName val="0"/>
          <c:showPercent val="0"/>
          <c:showBubbleSize val="0"/>
        </c:dLbls>
        <c:gapWidth val="150"/>
        <c:overlap val="100"/>
        <c:axId val="673186208"/>
        <c:axId val="673179320"/>
      </c:barChart>
      <c:catAx>
        <c:axId val="6731862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73179320"/>
        <c:crosses val="autoZero"/>
        <c:auto val="1"/>
        <c:lblAlgn val="ctr"/>
        <c:lblOffset val="100"/>
        <c:noMultiLvlLbl val="0"/>
      </c:catAx>
      <c:valAx>
        <c:axId val="67317932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73186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03/06/2020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03/06/2020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2077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4029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7.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6.svg"/></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7.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3.png"/><Relationship Id="rId5" Type="http://schemas.openxmlformats.org/officeDocument/2006/relationships/image" Target="../media/image6.svg"/><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24.xml"/><Relationship Id="rId4" Type="http://schemas.openxmlformats.org/officeDocument/2006/relationships/image" Target="../media/image2.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25.xml"/><Relationship Id="rId5" Type="http://schemas.openxmlformats.org/officeDocument/2006/relationships/image" Target="../media/image8.png"/><Relationship Id="rId4" Type="http://schemas.openxmlformats.org/officeDocument/2006/relationships/image" Target="../media/image2.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5.xml"/><Relationship Id="rId1" Type="http://schemas.openxmlformats.org/officeDocument/2006/relationships/tags" Target="../tags/tag26.xml"/><Relationship Id="rId4" Type="http://schemas.openxmlformats.org/officeDocument/2006/relationships/image" Target="../media/image6.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5.xml"/><Relationship Id="rId1" Type="http://schemas.openxmlformats.org/officeDocument/2006/relationships/tags" Target="../tags/tag27.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30.xml"/><Relationship Id="rId4" Type="http://schemas.openxmlformats.org/officeDocument/2006/relationships/image" Target="../media/image2.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31.xml"/><Relationship Id="rId5" Type="http://schemas.openxmlformats.org/officeDocument/2006/relationships/image" Target="../media/image8.png"/><Relationship Id="rId4" Type="http://schemas.openxmlformats.org/officeDocument/2006/relationships/image" Target="../media/image2.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6.xml"/><Relationship Id="rId1" Type="http://schemas.openxmlformats.org/officeDocument/2006/relationships/tags" Target="../tags/tag32.xml"/><Relationship Id="rId4" Type="http://schemas.openxmlformats.org/officeDocument/2006/relationships/image" Target="../media/image6.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6.xml"/><Relationship Id="rId1" Type="http://schemas.openxmlformats.org/officeDocument/2006/relationships/tags" Target="../tags/tag33.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pPr algn="r"/>
            <a:r>
              <a:rPr lang="en-GB"/>
              <a:t>Inside Lives – Bulletin #1</a:t>
            </a:r>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GB"/>
              <a:t>Click icon to add picture</a:t>
            </a:r>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144554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a:xfrm>
            <a:off x="359999" y="430718"/>
            <a:ext cx="11466875" cy="4032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31068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a:p>
        </p:txBody>
      </p:sp>
    </p:spTree>
    <p:extLst>
      <p:ext uri="{BB962C8B-B14F-4D97-AF65-F5344CB8AC3E}">
        <p14:creationId xmlns:p14="http://schemas.microsoft.com/office/powerpoint/2010/main" val="405389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pPr algn="r"/>
            <a:r>
              <a:rPr lang="en-GB"/>
              <a:t>Inside Lives – Bulletin #1</a:t>
            </a:r>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pic>
        <p:nvPicPr>
          <p:cNvPr id="5" name="Picture 4">
            <a:extLst>
              <a:ext uri="{FF2B5EF4-FFF2-40B4-BE49-F238E27FC236}">
                <a16:creationId xmlns:a16="http://schemas.microsoft.com/office/drawing/2014/main" id="{770324A0-56CD-4DC3-9ABD-07D160344999}"/>
              </a:ext>
            </a:extLst>
          </p:cNvPr>
          <p:cNvPicPr>
            <a:picLocks noChangeAspect="1"/>
          </p:cNvPicPr>
          <p:nvPr userDrawn="1">
            <p:custDataLst>
              <p:tags r:id="rId2"/>
            </p:custDataLst>
          </p:nvPr>
        </p:nvPicPr>
        <p:blipFill>
          <a:blip r:embed="rId6"/>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216935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6"/>
          <a:stretch>
            <a:fillRect/>
          </a:stretch>
        </p:blipFill>
        <p:spPr>
          <a:xfrm>
            <a:off x="4213475" y="1490401"/>
            <a:ext cx="63612" cy="4500000"/>
          </a:xfrm>
          <a:prstGeom prst="rect">
            <a:avLst/>
          </a:prstGeom>
        </p:spPr>
      </p:pic>
      <p:pic>
        <p:nvPicPr>
          <p:cNvPr id="4" name="Picture 3">
            <a:extLst>
              <a:ext uri="{FF2B5EF4-FFF2-40B4-BE49-F238E27FC236}">
                <a16:creationId xmlns:a16="http://schemas.microsoft.com/office/drawing/2014/main" id="{559045F6-7650-4E90-9C60-7B58EE76AEB4}"/>
              </a:ext>
            </a:extLst>
          </p:cNvPr>
          <p:cNvPicPr>
            <a:picLocks noChangeAspect="1"/>
          </p:cNvPicPr>
          <p:nvPr userDrawn="1">
            <p:custDataLst>
              <p:tags r:id="rId2"/>
            </p:custDataLst>
          </p:nvPr>
        </p:nvPicPr>
        <p:blipFill>
          <a:blip r:embed="rId7"/>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79332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pic>
        <p:nvPicPr>
          <p:cNvPr id="5" name="Picture 4">
            <a:extLst>
              <a:ext uri="{FF2B5EF4-FFF2-40B4-BE49-F238E27FC236}">
                <a16:creationId xmlns:a16="http://schemas.microsoft.com/office/drawing/2014/main" id="{B93BF7CC-0A84-4060-BF67-4F0C25D653DF}"/>
              </a:ext>
            </a:extLst>
          </p:cNvPr>
          <p:cNvPicPr>
            <a:picLocks noChangeAspect="1"/>
          </p:cNvPicPr>
          <p:nvPr userDrawn="1">
            <p:custDataLst>
              <p:tags r:id="rId2"/>
            </p:custDataLst>
          </p:nvPr>
        </p:nvPicPr>
        <p:blipFill>
          <a:blip r:embed="rId6"/>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61673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6"/>
          <a:stretch>
            <a:fillRect/>
          </a:stretch>
        </p:blipFill>
        <p:spPr>
          <a:xfrm>
            <a:off x="4213475" y="1490401"/>
            <a:ext cx="63612" cy="4500000"/>
          </a:xfrm>
          <a:prstGeom prst="rect">
            <a:avLst/>
          </a:prstGeom>
        </p:spPr>
      </p:pic>
      <p:pic>
        <p:nvPicPr>
          <p:cNvPr id="4" name="Picture 3">
            <a:extLst>
              <a:ext uri="{FF2B5EF4-FFF2-40B4-BE49-F238E27FC236}">
                <a16:creationId xmlns:a16="http://schemas.microsoft.com/office/drawing/2014/main" id="{B0B5A02F-A341-44F4-9DFD-08AB39848CEC}"/>
              </a:ext>
            </a:extLst>
          </p:cNvPr>
          <p:cNvPicPr>
            <a:picLocks noChangeAspect="1"/>
          </p:cNvPicPr>
          <p:nvPr userDrawn="1">
            <p:custDataLst>
              <p:tags r:id="rId2"/>
            </p:custDataLst>
          </p:nvPr>
        </p:nvPicPr>
        <p:blipFill>
          <a:blip r:embed="rId7"/>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1001044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37272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923659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81150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7637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93276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56347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22877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78479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17176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715221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971636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72645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95902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23926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225670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44798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8641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36291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37198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spTree>
    <p:extLst>
      <p:ext uri="{BB962C8B-B14F-4D97-AF65-F5344CB8AC3E}">
        <p14:creationId xmlns:p14="http://schemas.microsoft.com/office/powerpoint/2010/main" val="3796649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0194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Tree>
    <p:extLst>
      <p:ext uri="{BB962C8B-B14F-4D97-AF65-F5344CB8AC3E}">
        <p14:creationId xmlns:p14="http://schemas.microsoft.com/office/powerpoint/2010/main" val="4110682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58622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8597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2249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67464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44508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23028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13529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pPr algn="r"/>
            <a:r>
              <a:rPr lang="en-GB"/>
              <a:t>Inside Lives – Bulletin #1</a:t>
            </a:r>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36237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359878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29631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26298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154284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34110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712701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GB"/>
              <a:t>Click icon to add picture</a:t>
            </a:r>
          </a:p>
        </p:txBody>
      </p:sp>
    </p:spTree>
    <p:extLst>
      <p:ext uri="{BB962C8B-B14F-4D97-AF65-F5344CB8AC3E}">
        <p14:creationId xmlns:p14="http://schemas.microsoft.com/office/powerpoint/2010/main" val="276870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GB"/>
              <a:t>Click icon to add picture</a:t>
            </a:r>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409961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285407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pPr algn="r"/>
            <a:r>
              <a:rPr lang="en-GB"/>
              <a:t>Inside Lives – Bulletin #1</a:t>
            </a:r>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94431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170008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spTree>
    <p:extLst>
      <p:ext uri="{BB962C8B-B14F-4D97-AF65-F5344CB8AC3E}">
        <p14:creationId xmlns:p14="http://schemas.microsoft.com/office/powerpoint/2010/main" val="405372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220606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Tree>
    <p:extLst>
      <p:ext uri="{BB962C8B-B14F-4D97-AF65-F5344CB8AC3E}">
        <p14:creationId xmlns:p14="http://schemas.microsoft.com/office/powerpoint/2010/main" val="172314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134205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428533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9302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41471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01747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pPr algn="r"/>
            <a:r>
              <a:rPr lang="en-GB"/>
              <a:t>Inside Lives – Bulletin #1</a:t>
            </a:r>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53958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753686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52127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96156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24641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99615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2340256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78945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00098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GB"/>
              <a:t>Click icon to add picture</a:t>
            </a:r>
          </a:p>
        </p:txBody>
      </p:sp>
    </p:spTree>
    <p:extLst>
      <p:ext uri="{BB962C8B-B14F-4D97-AF65-F5344CB8AC3E}">
        <p14:creationId xmlns:p14="http://schemas.microsoft.com/office/powerpoint/2010/main" val="51290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tags" Target="../tags/tag1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tags" Target="../tags/tag1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image" Target="../media/image2.sv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tags" Target="../tags/tag10.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theme" Target="../theme/theme4.xml"/><Relationship Id="rId28" Type="http://schemas.openxmlformats.org/officeDocument/2006/relationships/image" Target="../media/image1.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tags" Target="../tags/tag13.xml"/><Relationship Id="rId30"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image" Target="../media/image1.png"/><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tags" Target="../tags/tag23.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tags" Target="../tags/tag22.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theme" Target="../theme/theme5.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image" Target="../media/image2.sv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image" Target="../media/image1.png"/><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tags" Target="../tags/tag29.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tags" Target="../tags/tag28.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theme" Target="../theme/theme6.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pPr algn="r"/>
            <a:r>
              <a:rPr lang="en-GB"/>
              <a:t>Inside Lives – Bulletin #1</a:t>
            </a:r>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pPr algn="r"/>
            <a:r>
              <a:rPr lang="en-GB"/>
              <a:t>Inside Lives – Bulletin #1</a:t>
            </a:r>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8">
            <a:extLst>
              <a:ext uri="{96DAC541-7B7A-43D3-8B79-37D633B846F1}">
                <asvg:svgBlip xmlns:asvg="http://schemas.microsoft.com/office/drawing/2016/SVG/main" r:embed="rId29"/>
              </a:ext>
            </a:extLst>
          </a:blip>
          <a:stretch>
            <a:fillRect/>
          </a:stretch>
        </p:blipFill>
        <p:spPr>
          <a:xfrm>
            <a:off x="359999" y="6390412"/>
            <a:ext cx="1080272" cy="204376"/>
          </a:xfrm>
          <a:prstGeom prst="rect">
            <a:avLst/>
          </a:prstGeom>
        </p:spPr>
      </p:pic>
      <p:cxnSp>
        <p:nvCxnSpPr>
          <p:cNvPr id="10" name="Straight Connector 9">
            <a:extLst>
              <a:ext uri="{FF2B5EF4-FFF2-40B4-BE49-F238E27FC236}">
                <a16:creationId xmlns:a16="http://schemas.microsoft.com/office/drawing/2014/main" id="{AA2C540F-EBC8-4672-A434-DB900C7A20D8}"/>
              </a:ext>
            </a:extLst>
          </p:cNvPr>
          <p:cNvCxnSpPr/>
          <p:nvPr userDrawn="1">
            <p:custDataLst>
              <p:tags r:id="rId26"/>
            </p:custDataLst>
          </p:nvPr>
        </p:nvCxnSpPr>
        <p:spPr>
          <a:xfrm>
            <a:off x="1630771" y="6383598"/>
            <a:ext cx="0" cy="20162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D3BB4F4-BFA6-4404-BCC6-FAC7C66372E0}"/>
              </a:ext>
            </a:extLst>
          </p:cNvPr>
          <p:cNvPicPr>
            <a:picLocks noChangeAspect="1"/>
          </p:cNvPicPr>
          <p:nvPr userDrawn="1">
            <p:custDataLst>
              <p:tags r:id="rId27"/>
            </p:custDataLst>
          </p:nvPr>
        </p:nvPicPr>
        <p:blipFill>
          <a:blip r:embed="rId30"/>
          <a:stretch>
            <a:fillRect/>
          </a:stretch>
        </p:blipFill>
        <p:spPr>
          <a:xfrm>
            <a:off x="1821271" y="6383598"/>
            <a:ext cx="671368" cy="201625"/>
          </a:xfrm>
          <a:prstGeom prst="rect">
            <a:avLst/>
          </a:prstGeom>
        </p:spPr>
      </p:pic>
    </p:spTree>
    <p:extLst>
      <p:ext uri="{BB962C8B-B14F-4D97-AF65-F5344CB8AC3E}">
        <p14:creationId xmlns:p14="http://schemas.microsoft.com/office/powerpoint/2010/main" val="17939670"/>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b="0" i="0">
                <a:solidFill>
                  <a:schemeClr val="bg1"/>
                </a:solidFill>
                <a:latin typeface="Kantar Brown Light" panose="020B0404020101010102" pitchFamily="34" charset="77"/>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Middle </a:t>
              </a:r>
              <a:br>
                <a:rPr lang="en-GB" sz="800" b="0" i="0">
                  <a:solidFill>
                    <a:schemeClr val="tx1"/>
                  </a:solidFill>
                  <a:latin typeface="Kantar Brown Light" panose="020B0404020101010102" pitchFamily="34" charset="77"/>
                </a:rPr>
              </a:br>
              <a:r>
                <a:rPr lang="en-GB" sz="800" b="0" i="0">
                  <a:solidFill>
                    <a:schemeClr val="tx1"/>
                  </a:solidFill>
                  <a:latin typeface="Kantar Brown Light" panose="020B0404020101010102" pitchFamily="34" charset="77"/>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b="0" i="0">
                <a:solidFill>
                  <a:schemeClr val="tx1"/>
                </a:solidFill>
                <a:latin typeface="+mn-lt"/>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
        <p:nvSpPr>
          <p:cNvPr id="4" name="TextBox 3">
            <a:extLst>
              <a:ext uri="{FF2B5EF4-FFF2-40B4-BE49-F238E27FC236}">
                <a16:creationId xmlns:a16="http://schemas.microsoft.com/office/drawing/2014/main" id="{A470E5BE-C3F5-4792-836A-5B85E343DFFD}"/>
              </a:ext>
            </a:extLst>
          </p:cNvPr>
          <p:cNvSpPr txBox="1"/>
          <p:nvPr userDrawn="1"/>
        </p:nvSpPr>
        <p:spPr>
          <a:xfrm>
            <a:off x="0" y="3049409"/>
            <a:ext cx="12192000" cy="759182"/>
          </a:xfrm>
          <a:prstGeom prst="rect">
            <a:avLst/>
          </a:prstGeom>
          <a:solidFill>
            <a:srgbClr val="FF0000"/>
          </a:solidFill>
        </p:spPr>
        <p:txBody>
          <a:bodyPr vert="horz" wrap="square" lIns="254000" tIns="254000" rIns="254000" bIns="254000" rtlCol="0">
            <a:spAutoFit/>
          </a:bodyPr>
          <a:lstStyle/>
          <a:p>
            <a:pPr algn="ctr"/>
            <a:r>
              <a:rPr lang="en-GB" sz="1600">
                <a:solidFill>
                  <a:srgbClr val="FFFFFF"/>
                </a:solidFill>
              </a:rPr>
              <a:t>ROGUE SLIDEMASTER</a:t>
            </a:r>
            <a:endParaRPr lang="en-GB" sz="1600" err="1">
              <a:solidFill>
                <a:srgbClr val="FFFFFF"/>
              </a:solidFill>
            </a:endParaRPr>
          </a:p>
        </p:txBody>
      </p:sp>
    </p:spTree>
    <p:extLst>
      <p:ext uri="{BB962C8B-B14F-4D97-AF65-F5344CB8AC3E}">
        <p14:creationId xmlns:p14="http://schemas.microsoft.com/office/powerpoint/2010/main" val="2684771624"/>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 id="2147483866" r:id="rId21"/>
    <p:sldLayoutId id="2147483867"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i="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b="0" i="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b="0" i="0">
                <a:solidFill>
                  <a:schemeClr val="bg1"/>
                </a:solidFill>
                <a:latin typeface="Kantar Brown Light" panose="020B0404020101010102" pitchFamily="34" charset="77"/>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Middle </a:t>
              </a:r>
              <a:br>
                <a:rPr lang="en-GB" sz="800" b="0" i="0">
                  <a:solidFill>
                    <a:schemeClr val="tx1"/>
                  </a:solidFill>
                  <a:latin typeface="Kantar Brown Light" panose="020B0404020101010102" pitchFamily="34" charset="77"/>
                </a:rPr>
              </a:br>
              <a:r>
                <a:rPr lang="en-GB" sz="800" b="0" i="0">
                  <a:solidFill>
                    <a:schemeClr val="tx1"/>
                  </a:solidFill>
                  <a:latin typeface="Kantar Brown Light" panose="020B0404020101010102" pitchFamily="34" charset="77"/>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b="0" i="0">
                <a:solidFill>
                  <a:schemeClr val="tx1"/>
                </a:solidFill>
                <a:latin typeface="+mn-lt"/>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2546685753"/>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i="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b="0" i="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36.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mailto:nick.roberts@kantar.com;%20amy.busby@kantar.com?subject=Inside%20Lives%20Enqui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35.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119010" cy="1022400"/>
          </a:xfrm>
        </p:spPr>
        <p:txBody>
          <a:bodyPr/>
          <a:lstStyle/>
          <a:p>
            <a:endParaRPr lang="en-GB" sz="2000" b="1" dirty="0"/>
          </a:p>
          <a:p>
            <a:r>
              <a:rPr lang="en-GB" sz="2000" b="1" dirty="0"/>
              <a:t>Bulletin 3 </a:t>
            </a:r>
            <a:r>
              <a:rPr lang="en-GB" sz="1600" b="1" dirty="0"/>
              <a:t>(</a:t>
            </a:r>
            <a:r>
              <a:rPr lang="en-GB" sz="1600" b="1" dirty="0">
                <a:solidFill>
                  <a:schemeClr val="bg1"/>
                </a:solidFill>
              </a:rPr>
              <a:t>19/05/2020)</a:t>
            </a:r>
            <a:endParaRPr lang="en-GB" sz="1600" b="1" dirty="0"/>
          </a:p>
          <a:p>
            <a:r>
              <a:rPr lang="en-GB" sz="2000" b="1" dirty="0">
                <a:solidFill>
                  <a:schemeClr val="bg1"/>
                </a:solidFill>
              </a:rPr>
              <a:t>Trusted information sources and attitudes to </a:t>
            </a:r>
            <a:r>
              <a:rPr lang="en-GB" sz="2000" b="1">
                <a:solidFill>
                  <a:schemeClr val="bg1"/>
                </a:solidFill>
              </a:rPr>
              <a:t>scientific expertise</a:t>
            </a:r>
            <a:endParaRPr lang="en-GB" sz="2000" b="1" dirty="0">
              <a:solidFill>
                <a:schemeClr val="bg1"/>
              </a:solidFill>
            </a:endParaRPr>
          </a:p>
          <a:p>
            <a:endParaRPr lang="en-GB" dirty="0"/>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a:t>Nick Roberts</a:t>
            </a:r>
          </a:p>
          <a:p>
            <a:pPr>
              <a:spcBef>
                <a:spcPts val="300"/>
              </a:spcBef>
            </a:pPr>
            <a:r>
              <a:rPr lang="en-GB" sz="1200">
                <a:hlinkClick r:id="rId4">
                  <a:extLst>
                    <a:ext uri="{A12FA001-AC4F-418D-AE19-62706E023703}">
                      <ahyp:hlinkClr xmlns:ahyp="http://schemas.microsoft.com/office/drawing/2018/hyperlinkcolor" val="tx"/>
                    </a:ext>
                  </a:extLst>
                </a:hlinkClick>
              </a:rPr>
              <a:t>nick.roberts@kantar.com</a:t>
            </a:r>
            <a:endParaRPr lang="en-GB" sz="1200"/>
          </a:p>
          <a:p>
            <a:pPr>
              <a:spcBef>
                <a:spcPts val="300"/>
              </a:spcBef>
            </a:pPr>
            <a:r>
              <a:rPr lang="en-GB" sz="120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a:t>Amy Busby</a:t>
            </a:r>
          </a:p>
          <a:p>
            <a:pPr>
              <a:spcBef>
                <a:spcPts val="300"/>
              </a:spcBef>
            </a:pPr>
            <a:r>
              <a:rPr lang="en-GB" sz="1200">
                <a:hlinkClick r:id="rId5">
                  <a:extLst>
                    <a:ext uri="{A12FA001-AC4F-418D-AE19-62706E023703}">
                      <ahyp:hlinkClr xmlns:ahyp="http://schemas.microsoft.com/office/drawing/2018/hyperlinkcolor" val="tx"/>
                    </a:ext>
                  </a:extLst>
                </a:hlinkClick>
              </a:rPr>
              <a:t>amy.busby@kantar.com</a:t>
            </a:r>
            <a:endParaRPr lang="en-GB" sz="1200"/>
          </a:p>
          <a:p>
            <a:pPr>
              <a:spcBef>
                <a:spcPts val="300"/>
              </a:spcBef>
            </a:pPr>
            <a:r>
              <a:rPr lang="en-GB" sz="120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10"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tx1"/>
                </a:solidFill>
              </a:rPr>
              <a:t>Confidential – not for distribution</a:t>
            </a:r>
          </a:p>
        </p:txBody>
      </p:sp>
      <p:sp>
        <p:nvSpPr>
          <p:cNvPr id="3" name="Slide Number Placeholder 2">
            <a:extLst>
              <a:ext uri="{FF2B5EF4-FFF2-40B4-BE49-F238E27FC236}">
                <a16:creationId xmlns:a16="http://schemas.microsoft.com/office/drawing/2014/main" id="{DAC2EB61-045A-4F8C-A7B9-02C5B00D6D0B}"/>
              </a:ext>
            </a:extLst>
          </p:cNvPr>
          <p:cNvSpPr>
            <a:spLocks noGrp="1"/>
          </p:cNvSpPr>
          <p:nvPr>
            <p:ph type="sldNum" sz="quarter" idx="10"/>
          </p:nvPr>
        </p:nvSpPr>
        <p:spPr/>
        <p:txBody>
          <a:bodyPr/>
          <a:lstStyle/>
          <a:p>
            <a:fld id="{4034BEE3-566C-4068-A777-C3A4762E861B}" type="slidenum">
              <a:rPr lang="en-GB" smtClean="0"/>
              <a:pPr/>
              <a:t>10</a:t>
            </a:fld>
            <a:endParaRPr lang="en-GB"/>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dirty="0">
                  <a:latin typeface="+mj-lt"/>
                </a:rPr>
                <a:t>Inside Lives is a longitudinal qualitative study created by Kantar to offer our clients rapid access to a rich qualitative understanding of public experiences, feelings and beliefs during the COVID-19 crisis. </a:t>
              </a:r>
            </a:p>
            <a:p>
              <a:r>
                <a:rPr lang="en-GB" sz="2400" b="1" dirty="0">
                  <a:latin typeface="+mj-lt"/>
                </a:rPr>
                <a:t>In this bulletin we look at views on the switch to a ‘Stay Alert’ message and trusted sources of information</a:t>
              </a:r>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10" name="Rectangle 9">
            <a:extLst>
              <a:ext uri="{FF2B5EF4-FFF2-40B4-BE49-F238E27FC236}">
                <a16:creationId xmlns:a16="http://schemas.microsoft.com/office/drawing/2014/main" id="{EDEAFF80-5921-47BF-B904-ED19258D99A5}"/>
              </a:ext>
            </a:extLst>
          </p:cNvPr>
          <p:cNvSpPr/>
          <p:nvPr/>
        </p:nvSpPr>
        <p:spPr>
          <a:xfrm>
            <a:off x="2351156" y="4934504"/>
            <a:ext cx="9475207" cy="369332"/>
          </a:xfrm>
          <a:prstGeom prst="rect">
            <a:avLst/>
          </a:prstGeom>
        </p:spPr>
        <p:txBody>
          <a:bodyPr wrap="square">
            <a:spAutoFit/>
          </a:bodyPr>
          <a:lstStyle/>
          <a:p>
            <a:pPr marL="0" lvl="1" indent="-1225">
              <a:spcAft>
                <a:spcPts val="600"/>
              </a:spcAft>
              <a:buSzPct val="100000"/>
              <a:buNone/>
            </a:pPr>
            <a:r>
              <a:rPr lang="en-GB" dirty="0"/>
              <a:t>Please </a:t>
            </a:r>
            <a:r>
              <a:rPr lang="en-GB" dirty="0">
                <a:hlinkClick r:id="rId4"/>
              </a:rPr>
              <a:t>get in touch </a:t>
            </a:r>
            <a:r>
              <a:rPr lang="en-GB" dirty="0"/>
              <a:t>to discuss any of the issues covered in this bulletin in greater depth</a:t>
            </a:r>
          </a:p>
        </p:txBody>
      </p:sp>
      <p:sp>
        <p:nvSpPr>
          <p:cNvPr id="3" name="Slide Number Placeholder 2">
            <a:extLst>
              <a:ext uri="{FF2B5EF4-FFF2-40B4-BE49-F238E27FC236}">
                <a16:creationId xmlns:a16="http://schemas.microsoft.com/office/drawing/2014/main" id="{DEE75E96-5AEF-4E5A-ABF7-2AF617D716D7}"/>
              </a:ext>
            </a:extLst>
          </p:cNvPr>
          <p:cNvSpPr>
            <a:spLocks noGrp="1"/>
          </p:cNvSpPr>
          <p:nvPr>
            <p:ph type="sldNum" sz="quarter" idx="10"/>
          </p:nvPr>
        </p:nvSpPr>
        <p:spPr/>
        <p:txBody>
          <a:bodyPr/>
          <a:lstStyle/>
          <a:p>
            <a:fld id="{4034BEE3-566C-4068-A777-C3A4762E861B}" type="slidenum">
              <a:rPr lang="en-GB" smtClean="0"/>
              <a:pPr/>
              <a:t>2</a:t>
            </a:fld>
            <a:endParaRPr lang="en-GB"/>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dirty="0"/>
              <a:t>Community members take part in three weekly tasks</a:t>
            </a:r>
            <a:br>
              <a:rPr lang="en-GB" dirty="0"/>
            </a:br>
            <a:endParaRPr lang="en-GB" dirty="0"/>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dirty="0"/>
              <a:t>Temperature </a:t>
            </a:r>
            <a:br>
              <a:rPr lang="en-GB" sz="1800" b="1" dirty="0"/>
            </a:br>
            <a:r>
              <a:rPr lang="en-GB" sz="1800" b="1" dirty="0"/>
              <a:t>check tracking </a:t>
            </a:r>
            <a:br>
              <a:rPr lang="en-GB" sz="1800" b="1" dirty="0"/>
            </a:br>
            <a:r>
              <a:rPr lang="en-GB" sz="1800" b="1" dirty="0"/>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14" name="TextBox 13">
            <a:extLst>
              <a:ext uri="{FF2B5EF4-FFF2-40B4-BE49-F238E27FC236}">
                <a16:creationId xmlns:a16="http://schemas.microsoft.com/office/drawing/2014/main" id="{08C287C0-6F14-4DD8-8CAC-CA3EAAB2EF56}"/>
              </a:ext>
            </a:extLst>
          </p:cNvPr>
          <p:cNvSpPr txBox="1"/>
          <p:nvPr/>
        </p:nvSpPr>
        <p:spPr>
          <a:xfrm>
            <a:off x="4119910" y="5499394"/>
            <a:ext cx="7143025" cy="246221"/>
          </a:xfrm>
          <a:prstGeom prst="rect">
            <a:avLst/>
          </a:prstGeom>
          <a:noFill/>
        </p:spPr>
        <p:txBody>
          <a:bodyPr wrap="square" lIns="0" tIns="0" rIns="0" bIns="0" rtlCol="0" anchor="t">
            <a:spAutoFit/>
          </a:bodyPr>
          <a:lstStyle/>
          <a:p>
            <a:pPr algn="r"/>
            <a:r>
              <a:rPr lang="en-GB" sz="1600" i="1" dirty="0"/>
              <a:t>Findings in this document are drawn primarily from w/c 11</a:t>
            </a:r>
            <a:r>
              <a:rPr lang="en-GB" sz="1600" i="1" baseline="30000" dirty="0"/>
              <a:t>h</a:t>
            </a:r>
            <a:r>
              <a:rPr lang="en-GB" sz="1600" i="1" dirty="0"/>
              <a:t> May</a:t>
            </a:r>
          </a:p>
        </p:txBody>
      </p:sp>
      <p:sp>
        <p:nvSpPr>
          <p:cNvPr id="5" name="Slide Number Placeholder 4">
            <a:extLst>
              <a:ext uri="{FF2B5EF4-FFF2-40B4-BE49-F238E27FC236}">
                <a16:creationId xmlns:a16="http://schemas.microsoft.com/office/drawing/2014/main" id="{BAB01490-DFBF-4739-AE0D-FA63AC08C66A}"/>
              </a:ext>
            </a:extLst>
          </p:cNvPr>
          <p:cNvSpPr>
            <a:spLocks noGrp="1"/>
          </p:cNvSpPr>
          <p:nvPr>
            <p:ph type="sldNum" sz="quarter" idx="10"/>
          </p:nvPr>
        </p:nvSpPr>
        <p:spPr/>
        <p:txBody>
          <a:bodyPr/>
          <a:lstStyle/>
          <a:p>
            <a:fld id="{4034BEE3-566C-4068-A777-C3A4762E861B}" type="slidenum">
              <a:rPr lang="en-GB" smtClean="0"/>
              <a:pPr/>
              <a:t>3</a:t>
            </a:fld>
            <a:endParaRPr lang="en-GB"/>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8"/>
            <a:ext cx="11466875" cy="403200"/>
          </a:xfrm>
        </p:spPr>
        <p:txBody>
          <a:bodyPr/>
          <a:lstStyle/>
          <a:p>
            <a:r>
              <a:rPr lang="en-GB" dirty="0"/>
              <a:t>Support for the government dropped in the last week</a:t>
            </a:r>
            <a:br>
              <a:rPr lang="en-GB" dirty="0"/>
            </a:br>
            <a:endParaRPr lang="en-GB" dirty="0"/>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77296" y="910800"/>
            <a:ext cx="11466000" cy="396000"/>
          </a:xfrm>
        </p:spPr>
        <p:txBody>
          <a:bodyPr/>
          <a:lstStyle/>
          <a:p>
            <a:r>
              <a:rPr lang="en-GB" sz="1800" i="1" dirty="0"/>
              <a:t>This has been accompanied by a drop in support for lockdown measures, although comments reveal this is largely due to lack of clarity, confusion about what is acceptable and concerns about a second peak, reflected in a slight spike in overall levels of concern</a:t>
            </a:r>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graphicFrame>
        <p:nvGraphicFramePr>
          <p:cNvPr id="14" name="Chart 13">
            <a:extLst>
              <a:ext uri="{FF2B5EF4-FFF2-40B4-BE49-F238E27FC236}">
                <a16:creationId xmlns:a16="http://schemas.microsoft.com/office/drawing/2014/main" id="{99F99206-D0C3-4B7F-80B5-766F0D2AAEA5}"/>
              </a:ext>
            </a:extLst>
          </p:cNvPr>
          <p:cNvGraphicFramePr>
            <a:graphicFrameLocks/>
          </p:cNvGraphicFramePr>
          <p:nvPr>
            <p:extLst>
              <p:ext uri="{D42A27DB-BD31-4B8C-83A1-F6EECF244321}">
                <p14:modId xmlns:p14="http://schemas.microsoft.com/office/powerpoint/2010/main" val="724450113"/>
              </p:ext>
            </p:extLst>
          </p:nvPr>
        </p:nvGraphicFramePr>
        <p:xfrm>
          <a:off x="0" y="1676400"/>
          <a:ext cx="12192000" cy="4434840"/>
        </p:xfrm>
        <a:graphic>
          <a:graphicData uri="http://schemas.openxmlformats.org/drawingml/2006/chart">
            <c:chart xmlns:c="http://schemas.openxmlformats.org/drawingml/2006/chart" xmlns:r="http://schemas.openxmlformats.org/officeDocument/2006/relationships" r:id="rId5"/>
          </a:graphicData>
        </a:graphic>
      </p:graphicFrame>
      <p:sp>
        <p:nvSpPr>
          <p:cNvPr id="6" name="Slide Number Placeholder 5">
            <a:extLst>
              <a:ext uri="{FF2B5EF4-FFF2-40B4-BE49-F238E27FC236}">
                <a16:creationId xmlns:a16="http://schemas.microsoft.com/office/drawing/2014/main" id="{76D4E363-B1DA-4A6D-8BE9-9559AA0FD85B}"/>
              </a:ext>
            </a:extLst>
          </p:cNvPr>
          <p:cNvSpPr>
            <a:spLocks noGrp="1"/>
          </p:cNvSpPr>
          <p:nvPr>
            <p:ph type="sldNum" sz="quarter" idx="10"/>
          </p:nvPr>
        </p:nvSpPr>
        <p:spPr/>
        <p:txBody>
          <a:bodyPr/>
          <a:lstStyle/>
          <a:p>
            <a:fld id="{4034BEE3-566C-4068-A777-C3A4762E861B}" type="slidenum">
              <a:rPr lang="en-GB" smtClean="0"/>
              <a:pPr/>
              <a:t>4</a:t>
            </a:fld>
            <a:endParaRPr lang="en-GB"/>
          </a:p>
        </p:txBody>
      </p:sp>
    </p:spTree>
    <p:extLst>
      <p:ext uri="{BB962C8B-B14F-4D97-AF65-F5344CB8AC3E}">
        <p14:creationId xmlns:p14="http://schemas.microsoft.com/office/powerpoint/2010/main" val="153101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New government strategy and ‘Stay alert’ messaging was roundly felt              to lack clarity and therefore depend on interpretation by the public</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3" y="1710000"/>
            <a:ext cx="5174805" cy="3999600"/>
          </a:xfrm>
        </p:spPr>
        <p:txBody>
          <a:bodyPr/>
          <a:lstStyle/>
          <a:p>
            <a:pPr marL="0" lvl="1" indent="0">
              <a:spcAft>
                <a:spcPts val="300"/>
              </a:spcAft>
              <a:buSzPct val="100000"/>
              <a:buNone/>
            </a:pPr>
            <a:r>
              <a:rPr lang="en-GB" dirty="0"/>
              <a:t>There were mixed views on the changes to social distancing measures announced on Sunday 10th May</a:t>
            </a:r>
          </a:p>
          <a:p>
            <a:pPr lvl="1">
              <a:spcBef>
                <a:spcPts val="300"/>
              </a:spcBef>
              <a:spcAft>
                <a:spcPts val="300"/>
              </a:spcAft>
              <a:buSzPct val="100000"/>
            </a:pPr>
            <a:r>
              <a:rPr lang="en-GB" sz="1400" dirty="0"/>
              <a:t>Some welcomed what they felt was a step back to ‘normality’</a:t>
            </a:r>
          </a:p>
          <a:p>
            <a:pPr lvl="1">
              <a:spcBef>
                <a:spcPts val="300"/>
              </a:spcBef>
              <a:spcAft>
                <a:spcPts val="600"/>
              </a:spcAft>
              <a:buSzPct val="100000"/>
            </a:pPr>
            <a:r>
              <a:rPr lang="en-GB" sz="1400" dirty="0"/>
              <a:t>Others feared the relaxation to be premature and unclear, leading to the risk of a second wave of infections</a:t>
            </a:r>
          </a:p>
          <a:p>
            <a:pPr marL="0" lvl="1" indent="0">
              <a:spcAft>
                <a:spcPts val="600"/>
              </a:spcAft>
              <a:buSzPct val="100000"/>
              <a:buNone/>
            </a:pPr>
            <a:r>
              <a:rPr lang="en-GB" dirty="0"/>
              <a:t>Disagreement partly hinged on Government’s appeal to ‘common sense’ – and whether this was seen as an abdication of leadership or a necessary appeal to personal responsibility</a:t>
            </a:r>
          </a:p>
          <a:p>
            <a:pPr marL="0" lvl="1" indent="0">
              <a:spcAft>
                <a:spcPts val="600"/>
              </a:spcAft>
              <a:buSzPct val="100000"/>
              <a:buNone/>
            </a:pPr>
            <a:r>
              <a:rPr lang="en-GB" dirty="0"/>
              <a:t>Regardless, many were relieved to be able to now see friends and family – but could still question government priorities, particularly the ‘one at a time rule’, given relaxation in areas such as public transport</a:t>
            </a:r>
          </a:p>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5985408" y="5136008"/>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chemeClr val="bg1"/>
                </a:solidFill>
                <a:latin typeface="+mj-lt"/>
              </a:rPr>
              <a:t>04:34</a:t>
            </a:r>
          </a:p>
        </p:txBody>
      </p:sp>
      <p:sp>
        <p:nvSpPr>
          <p:cNvPr id="19"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tx1"/>
                </a:solidFill>
              </a:rPr>
              <a:t>Confidential – not for distribution</a:t>
            </a: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9" name="Rectangle 8">
            <a:extLst>
              <a:ext uri="{FF2B5EF4-FFF2-40B4-BE49-F238E27FC236}">
                <a16:creationId xmlns:a16="http://schemas.microsoft.com/office/drawing/2014/main" id="{61B20D45-43BD-4CFD-882A-8D3106DEA3D7}"/>
              </a:ext>
            </a:extLst>
          </p:cNvPr>
          <p:cNvSpPr/>
          <p:nvPr/>
        </p:nvSpPr>
        <p:spPr>
          <a:xfrm>
            <a:off x="5698671" y="1877786"/>
            <a:ext cx="6128203" cy="3831814"/>
          </a:xfrm>
          <a:prstGeom prst="rect">
            <a:avLst/>
          </a:prstGeom>
          <a:solidFill>
            <a:schemeClr val="bg1">
              <a:lumMod val="85000"/>
            </a:schemeClr>
          </a:solidFill>
        </p:spPr>
        <p:txBody>
          <a:bodyPr rtlCol="0" anchor="ctr"/>
          <a:lstStyle/>
          <a:p>
            <a:pPr algn="ctr"/>
            <a:r>
              <a:rPr lang="en-GB" dirty="0"/>
              <a:t>Please </a:t>
            </a:r>
            <a:r>
              <a:rPr lang="en-GB" dirty="0">
                <a:hlinkClick r:id="rId5"/>
              </a:rPr>
              <a:t>contact us</a:t>
            </a:r>
            <a:r>
              <a:rPr lang="en-GB" dirty="0"/>
              <a:t> for video content</a:t>
            </a:r>
          </a:p>
        </p:txBody>
      </p:sp>
      <p:sp>
        <p:nvSpPr>
          <p:cNvPr id="3" name="Slide Number Placeholder 2">
            <a:extLst>
              <a:ext uri="{FF2B5EF4-FFF2-40B4-BE49-F238E27FC236}">
                <a16:creationId xmlns:a16="http://schemas.microsoft.com/office/drawing/2014/main" id="{8AD3B5D3-7ED3-47C7-A062-205E5538714F}"/>
              </a:ext>
            </a:extLst>
          </p:cNvPr>
          <p:cNvSpPr>
            <a:spLocks noGrp="1"/>
          </p:cNvSpPr>
          <p:nvPr>
            <p:ph type="sldNum" sz="quarter" idx="10"/>
          </p:nvPr>
        </p:nvSpPr>
        <p:spPr/>
        <p:txBody>
          <a:bodyPr/>
          <a:lstStyle/>
          <a:p>
            <a:fld id="{4034BEE3-566C-4068-A777-C3A4762E861B}" type="slidenum">
              <a:rPr lang="en-GB" smtClean="0"/>
              <a:pPr/>
              <a:t>5</a:t>
            </a:fld>
            <a:endParaRPr lang="en-GB"/>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8"/>
            <a:ext cx="11466875" cy="403200"/>
          </a:xfrm>
        </p:spPr>
        <p:txBody>
          <a:bodyPr/>
          <a:lstStyle/>
          <a:p>
            <a:r>
              <a:rPr lang="en-GB" dirty="0"/>
              <a:t>Although trust in the government fell, trust in other public institutions            and in scientists remained high </a:t>
            </a:r>
            <a:br>
              <a:rPr lang="en-GB" dirty="0"/>
            </a:br>
            <a:br>
              <a:rPr lang="en-GB" dirty="0"/>
            </a:br>
            <a:endParaRPr lang="en-GB" dirty="0"/>
          </a:p>
        </p:txBody>
      </p:sp>
      <p:pic>
        <p:nvPicPr>
          <p:cNvPr id="11" name="Graphic 10">
            <a:extLst>
              <a:ext uri="{FF2B5EF4-FFF2-40B4-BE49-F238E27FC236}">
                <a16:creationId xmlns:a16="http://schemas.microsoft.com/office/drawing/2014/main" id="{FEE3D163-FDDE-48A6-A78D-2B94CBF390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12" name="Content Placeholder 4">
            <a:extLst>
              <a:ext uri="{FF2B5EF4-FFF2-40B4-BE49-F238E27FC236}">
                <a16:creationId xmlns:a16="http://schemas.microsoft.com/office/drawing/2014/main" id="{1AB4CADC-1110-493F-80D2-9887D4D01970}"/>
              </a:ext>
            </a:extLst>
          </p:cNvPr>
          <p:cNvSpPr txBox="1">
            <a:spLocks/>
          </p:cNvSpPr>
          <p:nvPr/>
        </p:nvSpPr>
        <p:spPr>
          <a:xfrm>
            <a:off x="359998" y="1738683"/>
            <a:ext cx="6802802" cy="3999600"/>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Information fatigue is beginning to set in, with most participants are now less actively seeking out news or information about coronavirus and a growing mistrust around many online sources</a:t>
            </a:r>
          </a:p>
          <a:p>
            <a:r>
              <a:rPr lang="en-GB" dirty="0"/>
              <a:t>Given the </a:t>
            </a:r>
            <a:r>
              <a:rPr lang="en-GB" dirty="0">
                <a:latin typeface="+mj-lt"/>
              </a:rPr>
              <a:t>perceived lack of clarity from central government, when participants are seeking out information the are looking to other established national institutions for guidance</a:t>
            </a:r>
          </a:p>
          <a:p>
            <a:r>
              <a:rPr lang="en-GB" dirty="0">
                <a:latin typeface="+mj-lt"/>
              </a:rPr>
              <a:t>For example, the BBC is seen as sources of trustworthy information</a:t>
            </a:r>
            <a:r>
              <a:rPr lang="en-GB" dirty="0">
                <a:latin typeface="+mj-lt"/>
                <a:cs typeface="Arial"/>
              </a:rPr>
              <a:t> with no particular ‘agenda’ – and the NHS is highly respected not just for its practices but as an expert voice ‘from the frontline’</a:t>
            </a:r>
          </a:p>
          <a:p>
            <a:r>
              <a:rPr lang="en-GB" dirty="0">
                <a:latin typeface="+mj-lt"/>
                <a:cs typeface="Arial"/>
              </a:rPr>
              <a:t>Also whilst there is some scepticism as to whether the Government is selectively using scientific information, trust in science and scientists generally remains high, with an acknowledgment that we are in a novel situation that nobody fully understands</a:t>
            </a:r>
          </a:p>
        </p:txBody>
      </p:sp>
      <p:sp>
        <p:nvSpPr>
          <p:cNvPr id="13" name="Speech Bubble: Rectangle with Corners Rounded 12">
            <a:extLst>
              <a:ext uri="{FF2B5EF4-FFF2-40B4-BE49-F238E27FC236}">
                <a16:creationId xmlns:a16="http://schemas.microsoft.com/office/drawing/2014/main" id="{5AE779EB-B45E-48EC-91BC-594DA6147874}"/>
              </a:ext>
            </a:extLst>
          </p:cNvPr>
          <p:cNvSpPr/>
          <p:nvPr/>
        </p:nvSpPr>
        <p:spPr>
          <a:xfrm>
            <a:off x="7790049" y="4113471"/>
            <a:ext cx="4036826" cy="1732255"/>
          </a:xfrm>
          <a:prstGeom prst="wedgeRoundRectCallout">
            <a:avLst>
              <a:gd name="adj1" fmla="val -53810"/>
              <a:gd name="adj2" fmla="val -4402"/>
              <a:gd name="adj3" fmla="val 16667"/>
            </a:avLst>
          </a:prstGeom>
          <a:noFill/>
        </p:spPr>
        <p:txBody>
          <a:bodyPr rtlCol="0" anchor="ctr"/>
          <a:lstStyle/>
          <a:p>
            <a:pPr>
              <a:spcAft>
                <a:spcPts val="600"/>
              </a:spcAft>
            </a:pPr>
            <a:r>
              <a:rPr lang="en-GB" sz="1600" i="1" dirty="0"/>
              <a:t>“I think most of the scientists are giving the best advice as they see it but I tend to feel the government is choosing to select from that what suits it best and puts it in the best light.” </a:t>
            </a:r>
            <a:endParaRPr lang="en-GB" sz="1600" i="1" dirty="0">
              <a:cs typeface="Arial"/>
            </a:endParaRPr>
          </a:p>
          <a:p>
            <a:pPr algn="r">
              <a:spcAft>
                <a:spcPts val="600"/>
              </a:spcAft>
            </a:pPr>
            <a:r>
              <a:rPr lang="en-GB" sz="1600" dirty="0">
                <a:latin typeface="+mj-lt"/>
              </a:rPr>
              <a:t>Female, South</a:t>
            </a:r>
            <a:endParaRPr lang="en-GB" sz="1600" dirty="0">
              <a:latin typeface="+mj-lt"/>
              <a:cs typeface="Arial"/>
            </a:endParaRPr>
          </a:p>
        </p:txBody>
      </p:sp>
      <p:sp>
        <p:nvSpPr>
          <p:cNvPr id="15" name="Speech Bubble: Rectangle with Corners Rounded 14">
            <a:extLst>
              <a:ext uri="{FF2B5EF4-FFF2-40B4-BE49-F238E27FC236}">
                <a16:creationId xmlns:a16="http://schemas.microsoft.com/office/drawing/2014/main" id="{36A64E40-0B6E-4433-BB7C-E321C7D68BB1}"/>
              </a:ext>
            </a:extLst>
          </p:cNvPr>
          <p:cNvSpPr/>
          <p:nvPr/>
        </p:nvSpPr>
        <p:spPr>
          <a:xfrm>
            <a:off x="7790049" y="2602658"/>
            <a:ext cx="3767225" cy="1415454"/>
          </a:xfrm>
          <a:prstGeom prst="wedgeRoundRectCallout">
            <a:avLst>
              <a:gd name="adj1" fmla="val -53810"/>
              <a:gd name="adj2" fmla="val -4402"/>
              <a:gd name="adj3" fmla="val 16667"/>
            </a:avLst>
          </a:prstGeom>
          <a:noFill/>
        </p:spPr>
        <p:txBody>
          <a:bodyPr rtlCol="0" anchor="ctr"/>
          <a:lstStyle/>
          <a:p>
            <a:pPr>
              <a:spcAft>
                <a:spcPts val="600"/>
              </a:spcAft>
            </a:pPr>
            <a:r>
              <a:rPr lang="en-GB" sz="1600" i="1" dirty="0">
                <a:ea typeface="+mn-lt"/>
                <a:cs typeface="+mn-lt"/>
              </a:rPr>
              <a:t>"</a:t>
            </a:r>
            <a:r>
              <a:rPr lang="en-GB" sz="1600" i="1" dirty="0"/>
              <a:t>NHS Websites are in the middle of it all so I believe that they are the best to know what is going on</a:t>
            </a:r>
            <a:r>
              <a:rPr lang="en-GB" sz="1600" i="1" dirty="0">
                <a:ea typeface="+mn-lt"/>
                <a:cs typeface="+mn-lt"/>
              </a:rPr>
              <a:t>"</a:t>
            </a:r>
            <a:endParaRPr lang="en-US" sz="1600" i="1" dirty="0"/>
          </a:p>
          <a:p>
            <a:pPr algn="r"/>
            <a:r>
              <a:rPr lang="en-GB" sz="1600" dirty="0">
                <a:latin typeface="+mj-lt"/>
              </a:rPr>
              <a:t>Female, SME owner</a:t>
            </a:r>
            <a:endParaRPr lang="en-GB" sz="1600" dirty="0">
              <a:latin typeface="+mj-lt"/>
              <a:cs typeface="Arial"/>
            </a:endParaRPr>
          </a:p>
        </p:txBody>
      </p:sp>
      <p:sp>
        <p:nvSpPr>
          <p:cNvPr id="7" name="TextBox 6">
            <a:extLst>
              <a:ext uri="{FF2B5EF4-FFF2-40B4-BE49-F238E27FC236}">
                <a16:creationId xmlns:a16="http://schemas.microsoft.com/office/drawing/2014/main" id="{01A5DC12-90C9-4D37-973A-594BB4FC6885}"/>
              </a:ext>
            </a:extLst>
          </p:cNvPr>
          <p:cNvSpPr txBox="1"/>
          <p:nvPr/>
        </p:nvSpPr>
        <p:spPr>
          <a:xfrm>
            <a:off x="7366000" y="1355845"/>
            <a:ext cx="2057400" cy="2662267"/>
          </a:xfrm>
          <a:prstGeom prst="rect">
            <a:avLst/>
          </a:prstGeom>
          <a:noFill/>
        </p:spPr>
        <p:txBody>
          <a:bodyPr wrap="square" lIns="0" tIns="0" rIns="0" bIns="0" rtlCol="0">
            <a:spAutoFit/>
          </a:bodyPr>
          <a:lstStyle/>
          <a:p>
            <a:r>
              <a:rPr lang="en-GB" sz="17300" dirty="0"/>
              <a:t>“</a:t>
            </a:r>
            <a:endParaRPr lang="en-GB" sz="14400" dirty="0"/>
          </a:p>
        </p:txBody>
      </p:sp>
      <p:sp>
        <p:nvSpPr>
          <p:cNvPr id="4" name="Slide Number Placeholder 3">
            <a:extLst>
              <a:ext uri="{FF2B5EF4-FFF2-40B4-BE49-F238E27FC236}">
                <a16:creationId xmlns:a16="http://schemas.microsoft.com/office/drawing/2014/main" id="{441E2AEE-6D95-41BB-9A36-CAD3D0B60E16}"/>
              </a:ext>
            </a:extLst>
          </p:cNvPr>
          <p:cNvSpPr>
            <a:spLocks noGrp="1"/>
          </p:cNvSpPr>
          <p:nvPr>
            <p:ph type="sldNum" sz="quarter" idx="10"/>
          </p:nvPr>
        </p:nvSpPr>
        <p:spPr/>
        <p:txBody>
          <a:bodyPr/>
          <a:lstStyle/>
          <a:p>
            <a:fld id="{4034BEE3-566C-4068-A777-C3A4762E861B}" type="slidenum">
              <a:rPr lang="en-GB" smtClean="0"/>
              <a:pPr/>
              <a:t>6</a:t>
            </a:fld>
            <a:endParaRPr lang="en-GB"/>
          </a:p>
        </p:txBody>
      </p:sp>
    </p:spTree>
    <p:extLst>
      <p:ext uri="{BB962C8B-B14F-4D97-AF65-F5344CB8AC3E}">
        <p14:creationId xmlns:p14="http://schemas.microsoft.com/office/powerpoint/2010/main" val="3749760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dirty="0"/>
              <a:t>In the perceived absence of consistent advice participants discussed              relying on ‘common sense’ or simple heuristics to guide behaviour</a:t>
            </a:r>
            <a:br>
              <a:rPr lang="en-GB" dirty="0"/>
            </a:br>
            <a:br>
              <a:rPr lang="en-GB" dirty="0"/>
            </a:br>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549401" y="1986243"/>
            <a:ext cx="9935564" cy="867164"/>
          </a:xfrm>
          <a:prstGeom prst="wedgeRoundRectCallout">
            <a:avLst>
              <a:gd name="adj1" fmla="val -53810"/>
              <a:gd name="adj2" fmla="val -4402"/>
              <a:gd name="adj3" fmla="val 16667"/>
            </a:avLst>
          </a:prstGeom>
          <a:noFill/>
        </p:spPr>
        <p:txBody>
          <a:bodyPr rtlCol="0" anchor="ctr"/>
          <a:lstStyle/>
          <a:p>
            <a:pPr>
              <a:spcAft>
                <a:spcPts val="600"/>
              </a:spcAft>
            </a:pPr>
            <a:r>
              <a:rPr lang="en-GB" sz="1600" i="1" dirty="0"/>
              <a:t>[Government advice] has been changing a lot depending it would appear on which advisor the government member of the day has been talking to. I have just been as careful as I can to observe the 2 metre distancing wherever possible, wash my hands if I've been out and other wise just keep buggering on, as Winston Churchill once said and hope for the best</a:t>
            </a:r>
          </a:p>
          <a:p>
            <a:pPr algn="r">
              <a:spcAft>
                <a:spcPts val="600"/>
              </a:spcAft>
            </a:pPr>
            <a:r>
              <a:rPr lang="en-US" sz="1600" dirty="0"/>
              <a:t>Female, London </a:t>
            </a:r>
            <a:r>
              <a:rPr lang="en-US" sz="1400" dirty="0">
                <a:latin typeface="+mj-lt"/>
              </a:rPr>
              <a:t>	</a:t>
            </a:r>
            <a:endParaRPr lang="en-GB" sz="1600" dirty="0">
              <a:latin typeface="+mj-lt"/>
            </a:endParaRP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707035" y="3198067"/>
            <a:ext cx="9539785" cy="1421584"/>
          </a:xfrm>
          <a:prstGeom prst="wedgeRoundRectCallout">
            <a:avLst>
              <a:gd name="adj1" fmla="val 55809"/>
              <a:gd name="adj2" fmla="val -16"/>
              <a:gd name="adj3" fmla="val 16667"/>
            </a:avLst>
          </a:prstGeom>
          <a:noFill/>
        </p:spPr>
        <p:txBody>
          <a:bodyPr rtlCol="0" anchor="ctr"/>
          <a:lstStyle/>
          <a:p>
            <a:pPr fontAlgn="base">
              <a:spcAft>
                <a:spcPts val="600"/>
              </a:spcAft>
            </a:pPr>
            <a:r>
              <a:rPr lang="en-GB" sz="1600" i="1" dirty="0">
                <a:solidFill>
                  <a:srgbClr val="000000"/>
                </a:solidFill>
              </a:rPr>
              <a:t>Scientific advice seems like common sense at one point. I.e. stay away from other people, stay in the house, wash your hands, cover your mouth and nose, wear gloves so you don't touch contaminated services. Really, if you're avoiding getting ill this is all common sense.</a:t>
            </a:r>
          </a:p>
          <a:p>
            <a:pPr algn="r" fontAlgn="base">
              <a:spcAft>
                <a:spcPts val="600"/>
              </a:spcAft>
            </a:pPr>
            <a:r>
              <a:rPr lang="en-US" sz="1600" dirty="0"/>
              <a:t>Female, South West</a:t>
            </a:r>
            <a:endParaRPr lang="en-GB" sz="1400" dirty="0"/>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549401" y="4830208"/>
            <a:ext cx="9935564" cy="1116992"/>
          </a:xfrm>
          <a:prstGeom prst="wedgeRoundRectCallout">
            <a:avLst>
              <a:gd name="adj1" fmla="val -54333"/>
              <a:gd name="adj2" fmla="val -2940"/>
              <a:gd name="adj3" fmla="val 16667"/>
            </a:avLst>
          </a:prstGeom>
          <a:noFill/>
        </p:spPr>
        <p:txBody>
          <a:bodyPr rtlCol="0" anchor="ctr"/>
          <a:lstStyle/>
          <a:p>
            <a:pPr fontAlgn="base">
              <a:spcAft>
                <a:spcPts val="600"/>
              </a:spcAft>
            </a:pPr>
            <a:r>
              <a:rPr lang="en-GB" sz="1600" i="1" dirty="0"/>
              <a:t>The speed the science is moving on a vaccine is incredible. BUT, it will take some time. It has to. he best advice from scientists remains the time honoured one: coughs and sneezes spread diseases</a:t>
            </a:r>
          </a:p>
          <a:p>
            <a:pPr algn="r" fontAlgn="base">
              <a:spcAft>
                <a:spcPts val="600"/>
              </a:spcAft>
            </a:pPr>
            <a:r>
              <a:rPr lang="en-GB" sz="1600" dirty="0"/>
              <a:t>Male, North</a:t>
            </a:r>
          </a:p>
        </p:txBody>
      </p:sp>
      <p:sp>
        <p:nvSpPr>
          <p:cNvPr id="14"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tx1"/>
                </a:solidFill>
              </a:rPr>
              <a:t>Confidential – not for distribution</a:t>
            </a:r>
          </a:p>
        </p:txBody>
      </p:sp>
      <p:pic>
        <p:nvPicPr>
          <p:cNvPr id="29" name="Graphic 28">
            <a:extLst>
              <a:ext uri="{FF2B5EF4-FFF2-40B4-BE49-F238E27FC236}">
                <a16:creationId xmlns:a16="http://schemas.microsoft.com/office/drawing/2014/main" id="{C9F2597A-7DB4-485E-B330-6D45E7D57C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63250" y="3383623"/>
            <a:ext cx="838200" cy="876300"/>
          </a:xfrm>
          <a:prstGeom prst="rect">
            <a:avLst/>
          </a:prstGeom>
        </p:spPr>
      </p:pic>
      <p:pic>
        <p:nvPicPr>
          <p:cNvPr id="30" name="Graphic 29">
            <a:extLst>
              <a:ext uri="{FF2B5EF4-FFF2-40B4-BE49-F238E27FC236}">
                <a16:creationId xmlns:a16="http://schemas.microsoft.com/office/drawing/2014/main" id="{9C79A37D-5555-4A43-A456-417A3F5C3F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99" y="4904798"/>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7783" y="211525"/>
            <a:ext cx="838220" cy="838220"/>
          </a:xfrm>
          <a:prstGeom prst="rect">
            <a:avLst/>
          </a:prstGeom>
        </p:spPr>
      </p:pic>
      <p:pic>
        <p:nvPicPr>
          <p:cNvPr id="16" name="Graphic 15">
            <a:extLst>
              <a:ext uri="{FF2B5EF4-FFF2-40B4-BE49-F238E27FC236}">
                <a16:creationId xmlns:a16="http://schemas.microsoft.com/office/drawing/2014/main" id="{83C04584-B5CD-4533-ACE7-90C6488704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791349"/>
            <a:ext cx="838200" cy="876300"/>
          </a:xfrm>
          <a:prstGeom prst="rect">
            <a:avLst/>
          </a:prstGeom>
        </p:spPr>
      </p:pic>
      <p:sp>
        <p:nvSpPr>
          <p:cNvPr id="3" name="Slide Number Placeholder 2">
            <a:extLst>
              <a:ext uri="{FF2B5EF4-FFF2-40B4-BE49-F238E27FC236}">
                <a16:creationId xmlns:a16="http://schemas.microsoft.com/office/drawing/2014/main" id="{D4914EBD-05E3-40D8-9B6A-020CD1F253F4}"/>
              </a:ext>
            </a:extLst>
          </p:cNvPr>
          <p:cNvSpPr>
            <a:spLocks noGrp="1"/>
          </p:cNvSpPr>
          <p:nvPr>
            <p:ph type="sldNum" sz="quarter" idx="10"/>
          </p:nvPr>
        </p:nvSpPr>
        <p:spPr/>
        <p:txBody>
          <a:bodyPr/>
          <a:lstStyle/>
          <a:p>
            <a:fld id="{4034BEE3-566C-4068-A777-C3A4762E861B}" type="slidenum">
              <a:rPr lang="en-GB" smtClean="0"/>
              <a:pPr/>
              <a:t>7</a:t>
            </a:fld>
            <a:endParaRPr lang="en-GB"/>
          </a:p>
        </p:txBody>
      </p:sp>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a:t>Upcoming topics</a:t>
            </a:r>
            <a:br>
              <a:rPr lang="en-GB"/>
            </a:br>
            <a:endParaRPr lang="en-GB"/>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6688137" cy="3999600"/>
          </a:xfrm>
        </p:spPr>
        <p:txBody>
          <a:bodyPr/>
          <a:lstStyle/>
          <a:p>
            <a:pPr marL="0" lvl="1" indent="0">
              <a:spcAft>
                <a:spcPts val="600"/>
              </a:spcAft>
              <a:buSzPct val="100000"/>
              <a:buNone/>
            </a:pPr>
            <a:r>
              <a:rPr lang="en-GB" b="1" dirty="0"/>
              <a:t>Week 4:</a:t>
            </a:r>
            <a:r>
              <a:rPr lang="en-GB" dirty="0"/>
              <a:t> Sustainability and the adoption of new habits </a:t>
            </a:r>
          </a:p>
          <a:p>
            <a:pPr marL="0" lvl="1" indent="0">
              <a:spcAft>
                <a:spcPts val="600"/>
              </a:spcAft>
              <a:buSzPct val="100000"/>
              <a:buNone/>
            </a:pPr>
            <a:r>
              <a:rPr lang="en-GB" b="1" dirty="0"/>
              <a:t>Week 5: </a:t>
            </a:r>
            <a:r>
              <a:rPr lang="en-GB" dirty="0"/>
              <a:t>Impact on finances and Government support schemes</a:t>
            </a:r>
          </a:p>
          <a:p>
            <a:pPr marL="0" lvl="1" indent="0">
              <a:spcAft>
                <a:spcPts val="600"/>
              </a:spcAft>
              <a:buSzPct val="100000"/>
              <a:buNone/>
            </a:pPr>
            <a:endParaRPr lang="en-GB" dirty="0"/>
          </a:p>
          <a:p>
            <a:pPr marL="0" lvl="1" indent="0">
              <a:spcAft>
                <a:spcPts val="600"/>
              </a:spcAft>
              <a:buSzPct val="100000"/>
              <a:buNone/>
            </a:pPr>
            <a:r>
              <a:rPr lang="en-GB" dirty="0"/>
              <a:t>Planned coverage for future weeks includes…</a:t>
            </a:r>
          </a:p>
          <a:p>
            <a:pPr marL="463550" lvl="2" indent="-285750">
              <a:spcAft>
                <a:spcPts val="600"/>
              </a:spcAft>
              <a:buSzPct val="100000"/>
            </a:pPr>
            <a:r>
              <a:rPr lang="en-GB" sz="1400" i="1" dirty="0"/>
              <a:t>Attitudes and expectations for flexible working post-pandemic</a:t>
            </a:r>
          </a:p>
          <a:p>
            <a:pPr marL="463550" lvl="2" indent="-285750">
              <a:spcAft>
                <a:spcPts val="600"/>
              </a:spcAft>
              <a:buSzPct val="100000"/>
            </a:pPr>
            <a:r>
              <a:rPr lang="en-GB" sz="1400" i="1" dirty="0"/>
              <a:t>The impact of lockdown on social relationships</a:t>
            </a:r>
          </a:p>
          <a:p>
            <a:pPr marL="463550" lvl="2" indent="-285750">
              <a:spcAft>
                <a:spcPts val="600"/>
              </a:spcAft>
              <a:buSzPct val="100000"/>
            </a:pPr>
            <a:endParaRPr lang="en-GB" sz="1400" i="1" dirty="0"/>
          </a:p>
          <a:p>
            <a:pPr marL="0" lvl="1" indent="-1225">
              <a:spcAft>
                <a:spcPts val="600"/>
              </a:spcAft>
              <a:buSzPct val="100000"/>
              <a:buNone/>
            </a:pPr>
            <a:r>
              <a:rPr lang="en-GB" dirty="0"/>
              <a:t>Please </a:t>
            </a:r>
            <a:r>
              <a:rPr lang="en-GB" dirty="0">
                <a:hlinkClick r:id="rId5"/>
              </a:rPr>
              <a:t>get in touch </a:t>
            </a:r>
            <a:r>
              <a:rPr lang="en-GB" dirty="0"/>
              <a:t>to discuss any topics or issues that you would like to see explored with the community in future weeks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sp>
        <p:nvSpPr>
          <p:cNvPr id="14"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tx1"/>
                </a:solidFill>
              </a:rPr>
              <a:t>Confidential – not for distribution</a:t>
            </a: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FCCEB93F-B005-41F9-97BD-2833C1094ECA}"/>
              </a:ext>
            </a:extLst>
          </p:cNvPr>
          <p:cNvSpPr>
            <a:spLocks noGrp="1"/>
          </p:cNvSpPr>
          <p:nvPr>
            <p:ph type="sldNum" sz="quarter" idx="10"/>
          </p:nvPr>
        </p:nvSpPr>
        <p:spPr/>
        <p:txBody>
          <a:bodyPr/>
          <a:lstStyle/>
          <a:p>
            <a:fld id="{4034BEE3-566C-4068-A777-C3A4762E861B}" type="slidenum">
              <a:rPr lang="en-GB" smtClean="0"/>
              <a:pPr/>
              <a:t>8</a:t>
            </a:fld>
            <a:endParaRPr lang="en-GB"/>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a:t>Inside Lives </a:t>
            </a:r>
            <a:r>
              <a:rPr lang="en-GB"/>
              <a:t>offers rapid access to a rich qualitative understanding of public experiences, feelings and beliefs during the Covid-19 crisis</a:t>
            </a:r>
            <a:br>
              <a:rPr lang="en-GB"/>
            </a:br>
            <a:endParaRPr lang="en-GB"/>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a:solidFill>
                  <a:schemeClr val="tx2"/>
                </a:solidFill>
              </a:rPr>
              <a:t>Measures taken to prevent the spread of Covid-19 present new challenges for policy makers needing to respond rapidly to changing conditions.</a:t>
            </a:r>
          </a:p>
          <a:p>
            <a:r>
              <a:rPr lang="en-US" sz="1400"/>
              <a:t>Inside Lives offers a bridge between policy-makers and those they represent at a time when face-to-face research routes have become impossible.</a:t>
            </a:r>
          </a:p>
          <a:p>
            <a:endParaRPr lang="en-GB"/>
          </a:p>
          <a:p>
            <a:r>
              <a:rPr lang="en-US" b="1">
                <a:solidFill>
                  <a:srgbClr val="DABB00"/>
                </a:solidFill>
              </a:rPr>
              <a:t> </a:t>
            </a:r>
            <a:endParaRPr lang="en-GB">
              <a:solidFill>
                <a:srgbClr val="DABB00"/>
              </a:solidFill>
            </a:endParaRPr>
          </a:p>
          <a:p>
            <a:endParaRPr lang="en-GB"/>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a:solidFill>
                  <a:schemeClr val="tx2"/>
                </a:solidFill>
              </a:rPr>
              <a:t>Inside Lives is an ongoing online community of 50 individuals to provide longitudinal qualitative insight into responses to the pandemic.</a:t>
            </a:r>
          </a:p>
          <a:p>
            <a:r>
              <a:rPr lang="en-GB" sz="1400"/>
              <a:t>Coverage includes a diverse range of life stages and relevant circumstances – including  those who have lost work, key workers in health &amp; education and those living alone – as well as 10 SME owners drawn from a variety of sectors.</a:t>
            </a:r>
          </a:p>
          <a:p>
            <a:endParaRPr lang="en-GB" sz="1400" b="1">
              <a:solidFill>
                <a:srgbClr val="DABB00"/>
              </a:solidFill>
            </a:endParaRPr>
          </a:p>
          <a:p>
            <a:endParaRPr lang="en-GB" sz="140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a:solidFill>
                  <a:schemeClr val="tx2"/>
                </a:solidFill>
              </a:rPr>
              <a:t>It offers fast-turnaround access to experiences, behaviours, feelings and beliefs of people living with, and looking beyond, Covid-19.</a:t>
            </a:r>
          </a:p>
          <a:p>
            <a:br>
              <a:rPr lang="en-GB" sz="1400" b="1">
                <a:solidFill>
                  <a:schemeClr val="tx2"/>
                </a:solidFill>
              </a:rPr>
            </a:br>
            <a:r>
              <a:rPr lang="en-GB" sz="1400"/>
              <a:t>We collect insight via individual tasks to illuminate personal stories and moderated activities to deepen understanding of issues such as home-schooling, flexible working, travel, food practices, and attitudes to sustainability.</a:t>
            </a:r>
            <a:endParaRPr lang="en-GB" sz="1400" b="1">
              <a:solidFill>
                <a:schemeClr val="tx2"/>
              </a:solidFill>
            </a:endParaRPr>
          </a:p>
          <a:p>
            <a:endParaRPr lang="en-GB"/>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a:solidFill>
                  <a:schemeClr val="tx2"/>
                </a:solidFill>
              </a:rPr>
              <a:t>We engage participants via regular tracking measures and video diaries, alongside weekly bespoke community activities and discussions.</a:t>
            </a:r>
          </a:p>
          <a:p>
            <a:r>
              <a:rPr lang="en-GB" sz="140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a:solidFill>
                <a:srgbClr val="DABB00"/>
              </a:solidFill>
            </a:endParaRPr>
          </a:p>
          <a:p>
            <a:endParaRPr lang="en-GB" sz="140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a:solidFill>
                  <a:schemeClr val="tx2"/>
                </a:solidFill>
              </a:rPr>
              <a:t>Alongside these free weekly bulletins, we also offer curated access to the panel on a weekly basis and bespoke analysis for your topic of interest.</a:t>
            </a:r>
          </a:p>
          <a:p>
            <a:r>
              <a:rPr lang="en-GB" sz="1400"/>
              <a:t>Curation of the panel for one week, with custom-designed activities and outputs delivered in as little as 2-3 weeks, is available from only £8,275 </a:t>
            </a:r>
          </a:p>
          <a:p>
            <a:r>
              <a:rPr lang="en-GB" sz="1400"/>
              <a:t>In-depth analysis of non-curated weeks is available from £2,800 (excl. VAT)</a:t>
            </a:r>
          </a:p>
          <a:p>
            <a:endParaRPr lang="en-GB" sz="1400"/>
          </a:p>
          <a:p>
            <a:endParaRPr lang="en-GB" sz="1400" b="1">
              <a:solidFill>
                <a:srgbClr val="DABB00"/>
              </a:solidFill>
            </a:endParaRPr>
          </a:p>
          <a:p>
            <a:endParaRPr lang="en-GB" sz="140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a:solidFill>
                  <a:srgbClr val="333333"/>
                </a:solidFill>
                <a:latin typeface="+mj-lt"/>
                <a:hlinkClick r:id="rId3"/>
              </a:rPr>
              <a:t>Email our team to find out more</a:t>
            </a:r>
            <a:endParaRPr lang="de-DE">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a:solidFill>
                <a:srgbClr val="DABB00"/>
              </a:solidFill>
              <a:latin typeface="+mj-lt"/>
            </a:endParaRPr>
          </a:p>
        </p:txBody>
      </p:sp>
      <p:sp>
        <p:nvSpPr>
          <p:cNvPr id="19"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tx1"/>
                </a:solidFill>
              </a:rPr>
              <a:t>Confidential – not for distribution</a:t>
            </a:r>
          </a:p>
        </p:txBody>
      </p:sp>
      <p:sp>
        <p:nvSpPr>
          <p:cNvPr id="9" name="Slide Number Placeholder 8">
            <a:extLst>
              <a:ext uri="{FF2B5EF4-FFF2-40B4-BE49-F238E27FC236}">
                <a16:creationId xmlns:a16="http://schemas.microsoft.com/office/drawing/2014/main" id="{DF57E8C0-252E-401E-A84F-7652EC13ED1D}"/>
              </a:ext>
            </a:extLst>
          </p:cNvPr>
          <p:cNvSpPr>
            <a:spLocks noGrp="1"/>
          </p:cNvSpPr>
          <p:nvPr>
            <p:ph type="sldNum" sz="quarter" idx="10"/>
          </p:nvPr>
        </p:nvSpPr>
        <p:spPr/>
        <p:txBody>
          <a:bodyPr/>
          <a:lstStyle/>
          <a:p>
            <a:fld id="{4034BEE3-566C-4068-A777-C3A4762E861B}" type="slidenum">
              <a:rPr lang="en-GB" smtClean="0"/>
              <a:pPr/>
              <a:t>9</a:t>
            </a:fld>
            <a:endParaRPr lang="en-GB"/>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INCLUDEPAGENUMBERS" val="True"/>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11.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12.xml><?xml version="1.0" encoding="utf-8"?>
<p:tagLst xmlns:a="http://schemas.openxmlformats.org/drawingml/2006/main" xmlns:r="http://schemas.openxmlformats.org/officeDocument/2006/relationships" xmlns:p="http://schemas.openxmlformats.org/presentationml/2006/main">
  <p:tag name="LOGO_DIVIDER" val="ClientLogoAll"/>
</p:tagLst>
</file>

<file path=ppt/tags/tag13.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KANTAR TEMPLATE MASTER"/>
  <p:tag name="LOGO_OFFSET_TOP" val="0"/>
  <p:tag name="LOGO_OFFSET_BOTTOM" val="0"/>
  <p:tag name="LOGO_NEXT_TO" val="GRAPHIC 36"/>
</p:tagLst>
</file>

<file path=ppt/tags/tag1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5.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1 (WHITE)"/>
  <p:tag name="LOGO_OFFSET_TOP" val="0"/>
  <p:tag name="LOGO_OFFSET_BOTTOM" val="0"/>
</p:tagLst>
</file>

<file path=ppt/tags/tag1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7.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WITH IMAGE (WHITE)"/>
  <p:tag name="LOGO_OFFSET_TOP" val="0"/>
  <p:tag name="LOGO_OFFSET_BOTTOM" val="0"/>
</p:tagLst>
</file>

<file path=ppt/tags/tag18.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9.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1 (BLACK)"/>
  <p:tag name="LOGO_OFFSET_TOP" val="0"/>
  <p:tag name="LOGO_OFFSET_BOTTOM" val="0"/>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1.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WITH IMAGE (BLACK)"/>
  <p:tag name="LOGO_OFFSET_TOP" val="0"/>
  <p:tag name="LOGO_OFFSET_BOTTOM" val="0"/>
</p:tagLst>
</file>

<file path=ppt/tags/tag2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2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3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1.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2.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3.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35.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36.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1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5.xml><?xml version="1.0" encoding="utf-8"?>
<a:theme xmlns:a="http://schemas.openxmlformats.org/drawingml/2006/main" name="2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3C876EC4-F5EB-4336-8A00-ADFA63F030EA}" vid="{441AA9EB-6E1A-4513-8D89-B871A060ABD4}"/>
    </a:ext>
  </a:extLst>
</a:theme>
</file>

<file path=ppt/theme/theme6.xml><?xml version="1.0" encoding="utf-8"?>
<a:theme xmlns:a="http://schemas.openxmlformats.org/drawingml/2006/main" name="3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3C876EC4-F5EB-4336-8A00-ADFA63F030EA}" vid="{441AA9EB-6E1A-4513-8D89-B871A060ABD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BFC3CC0408ACC4983F33256390634F8" ma:contentTypeVersion="6" ma:contentTypeDescription="Create a new document." ma:contentTypeScope="" ma:versionID="58dfc9e348cdbb55751f3c8bebd00e8c">
  <xsd:schema xmlns:xsd="http://www.w3.org/2001/XMLSchema" xmlns:xs="http://www.w3.org/2001/XMLSchema" xmlns:p="http://schemas.microsoft.com/office/2006/metadata/properties" xmlns:ns2="18d7e259-1c68-49b9-b193-e51ff5dae45b" xmlns:ns3="c6af808d-b178-45fa-a750-8b6720127fe3" targetNamespace="http://schemas.microsoft.com/office/2006/metadata/properties" ma:root="true" ma:fieldsID="fdd5f59e1bd8d978afa98deccda0d775" ns2:_="" ns3:_="">
    <xsd:import namespace="18d7e259-1c68-49b9-b193-e51ff5dae45b"/>
    <xsd:import namespace="c6af808d-b178-45fa-a750-8b6720127fe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7e259-1c68-49b9-b193-e51ff5dae4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af808d-b178-45fa-a750-8b6720127fe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c6af808d-b178-45fa-a750-8b6720127fe3">
      <UserInfo>
        <DisplayName>Joyce, Lucy (TSMLP)</DisplayName>
        <AccountId>10</AccountId>
        <AccountType/>
      </UserInfo>
    </SharedWithUsers>
  </documentManagement>
</p:properties>
</file>

<file path=customXml/itemProps1.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2.xml><?xml version="1.0" encoding="utf-8"?>
<ds:datastoreItem xmlns:ds="http://schemas.openxmlformats.org/officeDocument/2006/customXml" ds:itemID="{58731A23-75A7-4949-8E6D-6225D1D0A0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d7e259-1c68-49b9-b193-e51ff5dae45b"/>
    <ds:schemaRef ds:uri="c6af808d-b178-45fa-a750-8b6720127f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2193883-9DEF-4394-A746-8B0504B231C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18d7e259-1c68-49b9-b193-e51ff5dae45b"/>
    <ds:schemaRef ds:uri="http://purl.org/dc/elements/1.1/"/>
    <ds:schemaRef ds:uri="http://schemas.microsoft.com/office/2006/metadata/properties"/>
    <ds:schemaRef ds:uri="c6af808d-b178-45fa-a750-8b6720127fe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1197</Words>
  <Application>Microsoft Office PowerPoint</Application>
  <PresentationFormat>Widescreen</PresentationFormat>
  <Paragraphs>110</Paragraphs>
  <Slides>10</Slides>
  <Notes>10</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10</vt:i4>
      </vt:variant>
    </vt:vector>
  </HeadingPairs>
  <TitlesOfParts>
    <vt:vector size="21" baseType="lpstr">
      <vt:lpstr>Kantar Brown Light</vt:lpstr>
      <vt:lpstr>Arial</vt:lpstr>
      <vt:lpstr>Calibri</vt:lpstr>
      <vt:lpstr>Times New Roman</vt:lpstr>
      <vt:lpstr>Wingdings</vt:lpstr>
      <vt:lpstr>Kantar template master</vt:lpstr>
      <vt:lpstr>Content slides - no sub heading</vt:lpstr>
      <vt:lpstr>Technical</vt:lpstr>
      <vt:lpstr>1_Kantar template master</vt:lpstr>
      <vt:lpstr>2_Kantar template master</vt:lpstr>
      <vt:lpstr>3_Kantar template master</vt:lpstr>
      <vt:lpstr>Inside Lives  Longitudinal qualitative community of citizens and small business owners </vt:lpstr>
      <vt:lpstr>PowerPoint Presentation</vt:lpstr>
      <vt:lpstr>Community members take part in three weekly tasks </vt:lpstr>
      <vt:lpstr>Support for the government dropped in the last week </vt:lpstr>
      <vt:lpstr>New government strategy and ‘Stay alert’ messaging was roundly felt              to lack clarity and therefore depend on interpretation by the public</vt:lpstr>
      <vt:lpstr>Although trust in the government fell, trust in other public institutions            and in scientists remained high   </vt:lpstr>
      <vt:lpstr>In the perceived absence of consistent advice participants discussed              relying on ‘common sense’ or simple heuristics to guide behaviour  </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Division</dc:title>
  <dc:subject>Sub-heading</dc:subject>
  <dc:creator>Collins, Benjamin (TSMLP)</dc:creator>
  <cp:keywords>Project reference</cp:keywords>
  <dc:description>Date</dc:description>
  <cp:lastModifiedBy>Roberts, Nick (TSMLP)</cp:lastModifiedBy>
  <cp:revision>14</cp:revision>
  <cp:lastPrinted>2017-03-24T13:40:26Z</cp:lastPrinted>
  <dcterms:created xsi:type="dcterms:W3CDTF">2020-04-15T06:38:03Z</dcterms:created>
  <dcterms:modified xsi:type="dcterms:W3CDTF">2020-06-03T11:56:31Z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0x0101006BFC3CC0408ACC4983F33256390634F8</vt:lpwstr>
  </property>
</Properties>
</file>