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tags/tag3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tags/tag3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7.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 id="2147483822" r:id="rId7"/>
    <p:sldMasterId id="2147483845" r:id="rId8"/>
    <p:sldMasterId id="2147483868" r:id="rId9"/>
  </p:sldMasterIdLst>
  <p:notesMasterIdLst>
    <p:notesMasterId r:id="rId20"/>
  </p:notesMasterIdLst>
  <p:handoutMasterIdLst>
    <p:handoutMasterId r:id="rId21"/>
  </p:handoutMasterIdLst>
  <p:sldIdLst>
    <p:sldId id="522" r:id="rId10"/>
    <p:sldId id="31312" r:id="rId11"/>
    <p:sldId id="31317" r:id="rId12"/>
    <p:sldId id="31309" r:id="rId13"/>
    <p:sldId id="31302" r:id="rId14"/>
    <p:sldId id="31311" r:id="rId15"/>
    <p:sldId id="31300" r:id="rId16"/>
    <p:sldId id="31306" r:id="rId17"/>
    <p:sldId id="31305" r:id="rId18"/>
    <p:sldId id="31284" r:id="rId19"/>
  </p:sldIdLst>
  <p:sldSz cx="12192000" cy="6858000"/>
  <p:notesSz cx="6805613" cy="9939338"/>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ins, Benjamin (TSMLP)" initials="C(" lastIdx="21" clrIdx="0">
    <p:extLst>
      <p:ext uri="{19B8F6BF-5375-455C-9EA6-DF929625EA0E}">
        <p15:presenceInfo xmlns:p15="http://schemas.microsoft.com/office/powerpoint/2012/main" userId="S::benjamin.collins@kantar.com::d473318c-7358-4aa3-98a9-4f54db8511f9" providerId="AD"/>
      </p:ext>
    </p:extLst>
  </p:cmAuthor>
  <p:cmAuthor id="2" name="Busby, Amy (TSMLP)" initials="B(" lastIdx="5" clrIdx="1">
    <p:extLst>
      <p:ext uri="{19B8F6BF-5375-455C-9EA6-DF929625EA0E}">
        <p15:presenceInfo xmlns:p15="http://schemas.microsoft.com/office/powerpoint/2012/main" userId="S::amy.busby@kantar.com::f26801c5-ca50-498e-b03c-7cd88b8f28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EA65"/>
    <a:srgbClr val="7CFF7C"/>
    <a:srgbClr val="00B600"/>
    <a:srgbClr val="FF5000"/>
    <a:srgbClr val="FEDB00"/>
    <a:srgbClr val="DABB00"/>
    <a:srgbClr val="F6D3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90" y="126"/>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gs" Target="tags/tag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Downloads\grid_rows_export%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Rows!$D$12</c:f>
              <c:strCache>
                <c:ptCount val="1"/>
                <c:pt idx="0">
                  <c:v>Strongly agree</c:v>
                </c:pt>
              </c:strCache>
            </c:strRef>
          </c:tx>
          <c:spPr>
            <a:solidFill>
              <a:srgbClr val="00B600"/>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Rows!$D$13:$D$21</c:f>
              <c:numCache>
                <c:formatCode>General</c:formatCode>
                <c:ptCount val="9"/>
                <c:pt idx="0">
                  <c:v>22</c:v>
                </c:pt>
                <c:pt idx="1">
                  <c:v>6</c:v>
                </c:pt>
                <c:pt idx="2">
                  <c:v>8</c:v>
                </c:pt>
                <c:pt idx="3">
                  <c:v>4</c:v>
                </c:pt>
                <c:pt idx="4">
                  <c:v>2</c:v>
                </c:pt>
                <c:pt idx="5">
                  <c:v>1</c:v>
                </c:pt>
                <c:pt idx="6">
                  <c:v>4</c:v>
                </c:pt>
                <c:pt idx="7">
                  <c:v>27</c:v>
                </c:pt>
                <c:pt idx="8">
                  <c:v>3</c:v>
                </c:pt>
              </c:numCache>
            </c:numRef>
          </c:val>
          <c:extLst>
            <c:ext xmlns:c16="http://schemas.microsoft.com/office/drawing/2014/chart" uri="{C3380CC4-5D6E-409C-BE32-E72D297353CC}">
              <c16:uniqueId val="{00000000-2152-4356-B467-957AEBC47BFB}"/>
            </c:ext>
          </c:extLst>
        </c:ser>
        <c:ser>
          <c:idx val="1"/>
          <c:order val="1"/>
          <c:tx>
            <c:strRef>
              <c:f>Rows!$E$12</c:f>
              <c:strCache>
                <c:ptCount val="1"/>
                <c:pt idx="0">
                  <c:v>Agree</c:v>
                </c:pt>
              </c:strCache>
            </c:strRef>
          </c:tx>
          <c:spPr>
            <a:solidFill>
              <a:srgbClr val="7CFF7C"/>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Rows!$E$13:$E$21</c:f>
              <c:numCache>
                <c:formatCode>General</c:formatCode>
                <c:ptCount val="9"/>
                <c:pt idx="0">
                  <c:v>14</c:v>
                </c:pt>
                <c:pt idx="1">
                  <c:v>22</c:v>
                </c:pt>
                <c:pt idx="2">
                  <c:v>15</c:v>
                </c:pt>
                <c:pt idx="3">
                  <c:v>13</c:v>
                </c:pt>
                <c:pt idx="4">
                  <c:v>6</c:v>
                </c:pt>
                <c:pt idx="5">
                  <c:v>12</c:v>
                </c:pt>
                <c:pt idx="6">
                  <c:v>15</c:v>
                </c:pt>
                <c:pt idx="7">
                  <c:v>11</c:v>
                </c:pt>
                <c:pt idx="8">
                  <c:v>23</c:v>
                </c:pt>
              </c:numCache>
            </c:numRef>
          </c:val>
          <c:extLst>
            <c:ext xmlns:c16="http://schemas.microsoft.com/office/drawing/2014/chart" uri="{C3380CC4-5D6E-409C-BE32-E72D297353CC}">
              <c16:uniqueId val="{00000001-2152-4356-B467-957AEBC47BFB}"/>
            </c:ext>
          </c:extLst>
        </c:ser>
        <c:ser>
          <c:idx val="2"/>
          <c:order val="2"/>
          <c:tx>
            <c:strRef>
              <c:f>Rows!$F$12</c:f>
              <c:strCache>
                <c:ptCount val="1"/>
                <c:pt idx="0">
                  <c:v>Neither agree nor disagree</c:v>
                </c:pt>
              </c:strCache>
            </c:strRef>
          </c:tx>
          <c:spPr>
            <a:solidFill>
              <a:srgbClr val="FFEA65"/>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Rows!$F$13:$F$21</c:f>
              <c:numCache>
                <c:formatCode>General</c:formatCode>
                <c:ptCount val="9"/>
                <c:pt idx="0">
                  <c:v>8</c:v>
                </c:pt>
                <c:pt idx="1">
                  <c:v>8</c:v>
                </c:pt>
                <c:pt idx="2">
                  <c:v>9</c:v>
                </c:pt>
                <c:pt idx="3">
                  <c:v>11</c:v>
                </c:pt>
                <c:pt idx="4">
                  <c:v>6</c:v>
                </c:pt>
                <c:pt idx="5">
                  <c:v>10</c:v>
                </c:pt>
                <c:pt idx="6">
                  <c:v>11</c:v>
                </c:pt>
                <c:pt idx="7">
                  <c:v>3</c:v>
                </c:pt>
                <c:pt idx="8">
                  <c:v>9</c:v>
                </c:pt>
              </c:numCache>
            </c:numRef>
          </c:val>
          <c:extLst>
            <c:ext xmlns:c16="http://schemas.microsoft.com/office/drawing/2014/chart" uri="{C3380CC4-5D6E-409C-BE32-E72D297353CC}">
              <c16:uniqueId val="{00000002-2152-4356-B467-957AEBC47BFB}"/>
            </c:ext>
          </c:extLst>
        </c:ser>
        <c:ser>
          <c:idx val="3"/>
          <c:order val="3"/>
          <c:tx>
            <c:strRef>
              <c:f>Rows!$G$12</c:f>
              <c:strCache>
                <c:ptCount val="1"/>
                <c:pt idx="0">
                  <c:v>Disagree</c:v>
                </c:pt>
              </c:strCache>
            </c:strRef>
          </c:tx>
          <c:spPr>
            <a:solidFill>
              <a:schemeClr val="accent4"/>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Rows!$G$13:$G$21</c:f>
              <c:numCache>
                <c:formatCode>General</c:formatCode>
                <c:ptCount val="9"/>
                <c:pt idx="0">
                  <c:v>0</c:v>
                </c:pt>
                <c:pt idx="1">
                  <c:v>8</c:v>
                </c:pt>
                <c:pt idx="2">
                  <c:v>11</c:v>
                </c:pt>
                <c:pt idx="3">
                  <c:v>14</c:v>
                </c:pt>
                <c:pt idx="4">
                  <c:v>18</c:v>
                </c:pt>
                <c:pt idx="5">
                  <c:v>16</c:v>
                </c:pt>
                <c:pt idx="6">
                  <c:v>10</c:v>
                </c:pt>
                <c:pt idx="7">
                  <c:v>1</c:v>
                </c:pt>
                <c:pt idx="8">
                  <c:v>9</c:v>
                </c:pt>
              </c:numCache>
            </c:numRef>
          </c:val>
          <c:extLst>
            <c:ext xmlns:c16="http://schemas.microsoft.com/office/drawing/2014/chart" uri="{C3380CC4-5D6E-409C-BE32-E72D297353CC}">
              <c16:uniqueId val="{00000003-2152-4356-B467-957AEBC47BFB}"/>
            </c:ext>
          </c:extLst>
        </c:ser>
        <c:ser>
          <c:idx val="4"/>
          <c:order val="4"/>
          <c:tx>
            <c:strRef>
              <c:f>Rows!$H$12</c:f>
              <c:strCache>
                <c:ptCount val="1"/>
                <c:pt idx="0">
                  <c:v>Strongly disagree</c:v>
                </c:pt>
              </c:strCache>
            </c:strRef>
          </c:tx>
          <c:spPr>
            <a:solidFill>
              <a:schemeClr val="accent5"/>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Rows!$H$13:$H$21</c:f>
              <c:numCache>
                <c:formatCode>General</c:formatCode>
                <c:ptCount val="9"/>
                <c:pt idx="0">
                  <c:v>0</c:v>
                </c:pt>
                <c:pt idx="1">
                  <c:v>0</c:v>
                </c:pt>
                <c:pt idx="2">
                  <c:v>1</c:v>
                </c:pt>
                <c:pt idx="3">
                  <c:v>2</c:v>
                </c:pt>
                <c:pt idx="4">
                  <c:v>10</c:v>
                </c:pt>
                <c:pt idx="5">
                  <c:v>5</c:v>
                </c:pt>
                <c:pt idx="6">
                  <c:v>4</c:v>
                </c:pt>
                <c:pt idx="7">
                  <c:v>0</c:v>
                </c:pt>
                <c:pt idx="8">
                  <c:v>0</c:v>
                </c:pt>
              </c:numCache>
            </c:numRef>
          </c:val>
          <c:extLst>
            <c:ext xmlns:c16="http://schemas.microsoft.com/office/drawing/2014/chart" uri="{C3380CC4-5D6E-409C-BE32-E72D297353CC}">
              <c16:uniqueId val="{00000004-2152-4356-B467-957AEBC47BFB}"/>
            </c:ext>
          </c:extLst>
        </c:ser>
        <c:ser>
          <c:idx val="5"/>
          <c:order val="5"/>
          <c:tx>
            <c:strRef>
              <c:f>Rows!$I$12</c:f>
              <c:strCache>
                <c:ptCount val="1"/>
                <c:pt idx="0">
                  <c:v>Prefer not to say</c:v>
                </c:pt>
              </c:strCache>
            </c:strRef>
          </c:tx>
          <c:spPr>
            <a:solidFill>
              <a:schemeClr val="accent6"/>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Rows!$I$13:$I$21</c:f>
              <c:numCache>
                <c:formatCode>General</c:formatCode>
                <c:ptCount val="9"/>
                <c:pt idx="0">
                  <c:v>0</c:v>
                </c:pt>
                <c:pt idx="1">
                  <c:v>0</c:v>
                </c:pt>
                <c:pt idx="2">
                  <c:v>0</c:v>
                </c:pt>
                <c:pt idx="3">
                  <c:v>0</c:v>
                </c:pt>
                <c:pt idx="4">
                  <c:v>0</c:v>
                </c:pt>
                <c:pt idx="5">
                  <c:v>0</c:v>
                </c:pt>
                <c:pt idx="6">
                  <c:v>0</c:v>
                </c:pt>
                <c:pt idx="7">
                  <c:v>0</c:v>
                </c:pt>
                <c:pt idx="8">
                  <c:v>0</c:v>
                </c:pt>
              </c:numCache>
            </c:numRef>
          </c:val>
          <c:extLst>
            <c:ext xmlns:c16="http://schemas.microsoft.com/office/drawing/2014/chart" uri="{C3380CC4-5D6E-409C-BE32-E72D297353CC}">
              <c16:uniqueId val="{00000005-2152-4356-B467-957AEBC47BFB}"/>
            </c:ext>
          </c:extLst>
        </c:ser>
        <c:ser>
          <c:idx val="6"/>
          <c:order val="6"/>
          <c:tx>
            <c:strRef>
              <c:f>Rows!$J$12</c:f>
              <c:strCache>
                <c:ptCount val="1"/>
                <c:pt idx="0">
                  <c:v>Don't know</c:v>
                </c:pt>
              </c:strCache>
            </c:strRef>
          </c:tx>
          <c:spPr>
            <a:solidFill>
              <a:schemeClr val="accent1">
                <a:lumMod val="60000"/>
              </a:schemeClr>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Rows!$J$13:$J$21</c:f>
              <c:numCache>
                <c:formatCode>General</c:formatCode>
                <c:ptCount val="9"/>
                <c:pt idx="0">
                  <c:v>0</c:v>
                </c:pt>
                <c:pt idx="1">
                  <c:v>0</c:v>
                </c:pt>
                <c:pt idx="2">
                  <c:v>0</c:v>
                </c:pt>
                <c:pt idx="3">
                  <c:v>0</c:v>
                </c:pt>
                <c:pt idx="4">
                  <c:v>2</c:v>
                </c:pt>
                <c:pt idx="5">
                  <c:v>0</c:v>
                </c:pt>
                <c:pt idx="6">
                  <c:v>0</c:v>
                </c:pt>
                <c:pt idx="7">
                  <c:v>2</c:v>
                </c:pt>
                <c:pt idx="8">
                  <c:v>0</c:v>
                </c:pt>
              </c:numCache>
            </c:numRef>
          </c:val>
          <c:extLst>
            <c:ext xmlns:c16="http://schemas.microsoft.com/office/drawing/2014/chart" uri="{C3380CC4-5D6E-409C-BE32-E72D297353CC}">
              <c16:uniqueId val="{00000006-2152-4356-B467-957AEBC47BFB}"/>
            </c:ext>
          </c:extLst>
        </c:ser>
        <c:dLbls>
          <c:showLegendKey val="0"/>
          <c:showVal val="0"/>
          <c:showCatName val="0"/>
          <c:showSerName val="0"/>
          <c:showPercent val="0"/>
          <c:showBubbleSize val="0"/>
        </c:dLbls>
        <c:gapWidth val="150"/>
        <c:overlap val="100"/>
        <c:axId val="673186208"/>
        <c:axId val="673179320"/>
      </c:barChart>
      <c:catAx>
        <c:axId val="6731862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3179320"/>
        <c:crosses val="autoZero"/>
        <c:auto val="1"/>
        <c:lblAlgn val="ctr"/>
        <c:lblOffset val="100"/>
        <c:noMultiLvlLbl val="0"/>
      </c:catAx>
      <c:valAx>
        <c:axId val="67317932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73186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28/05/2020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28/05/2020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2077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6779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6.svg"/></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4.xml"/><Relationship Id="rId4" Type="http://schemas.openxmlformats.org/officeDocument/2006/relationships/image" Target="../media/image2.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5.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26.xml"/><Relationship Id="rId4" Type="http://schemas.openxmlformats.org/officeDocument/2006/relationships/image" Target="../media/image6.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5.xml"/><Relationship Id="rId1" Type="http://schemas.openxmlformats.org/officeDocument/2006/relationships/tags" Target="../tags/tag27.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0.xml"/><Relationship Id="rId4" Type="http://schemas.openxmlformats.org/officeDocument/2006/relationships/image" Target="../media/image2.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1.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6.xml"/><Relationship Id="rId1" Type="http://schemas.openxmlformats.org/officeDocument/2006/relationships/tags" Target="../tags/tag32.xml"/><Relationship Id="rId4" Type="http://schemas.openxmlformats.org/officeDocument/2006/relationships/image" Target="../media/image6.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6.xml"/><Relationship Id="rId1" Type="http://schemas.openxmlformats.org/officeDocument/2006/relationships/tags" Target="../tags/tag33.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pPr algn="r"/>
            <a:r>
              <a:rPr lang="en-GB"/>
              <a:t>Inside Lives – Bulletin #1</a:t>
            </a:r>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144554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31068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Tree>
    <p:extLst>
      <p:ext uri="{BB962C8B-B14F-4D97-AF65-F5344CB8AC3E}">
        <p14:creationId xmlns:p14="http://schemas.microsoft.com/office/powerpoint/2010/main" val="405389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pPr algn="r"/>
            <a:r>
              <a:rPr lang="en-GB"/>
              <a:t>Inside Lives – Bulletin #1</a:t>
            </a:r>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pic>
        <p:nvPicPr>
          <p:cNvPr id="5" name="Picture 4">
            <a:extLst>
              <a:ext uri="{FF2B5EF4-FFF2-40B4-BE49-F238E27FC236}">
                <a16:creationId xmlns:a16="http://schemas.microsoft.com/office/drawing/2014/main" id="{770324A0-56CD-4DC3-9ABD-07D160344999}"/>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21693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559045F6-7650-4E90-9C60-7B58EE76AEB4}"/>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79332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pic>
        <p:nvPicPr>
          <p:cNvPr id="5" name="Picture 4">
            <a:extLst>
              <a:ext uri="{FF2B5EF4-FFF2-40B4-BE49-F238E27FC236}">
                <a16:creationId xmlns:a16="http://schemas.microsoft.com/office/drawing/2014/main" id="{B93BF7CC-0A84-4060-BF67-4F0C25D653DF}"/>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6167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B0B5A02F-A341-44F4-9DFD-08AB39848CEC}"/>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100104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37272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92365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8115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637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93276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6347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2877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8479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17176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715221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971636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72645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95902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23926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225670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4798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8641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3629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37198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379664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0194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411068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58622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8597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249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67464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44508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3028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13529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pPr algn="r"/>
            <a:r>
              <a:rPr lang="en-GB"/>
              <a:t>Inside Lives – Bulletin #1</a:t>
            </a:r>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6237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5987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29631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6298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15428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34110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712701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a:t>Click icon to add picture</a:t>
            </a:r>
          </a:p>
        </p:txBody>
      </p:sp>
    </p:spTree>
    <p:extLst>
      <p:ext uri="{BB962C8B-B14F-4D97-AF65-F5344CB8AC3E}">
        <p14:creationId xmlns:p14="http://schemas.microsoft.com/office/powerpoint/2010/main" val="276870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09961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85407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pPr algn="r"/>
            <a:r>
              <a:rPr lang="en-GB"/>
              <a:t>Inside Lives – Bulletin #1</a:t>
            </a:r>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94431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170008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40537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220606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172314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13420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428533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930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41471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01747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pPr algn="r"/>
            <a:r>
              <a:rPr lang="en-GB"/>
              <a:t>Inside Lives – Bulletin #1</a:t>
            </a:r>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395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75368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52127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96156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4641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99615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34025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78945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00098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a:t>Click icon to add picture</a:t>
            </a:r>
          </a:p>
        </p:txBody>
      </p:sp>
    </p:spTree>
    <p:extLst>
      <p:ext uri="{BB962C8B-B14F-4D97-AF65-F5344CB8AC3E}">
        <p14:creationId xmlns:p14="http://schemas.microsoft.com/office/powerpoint/2010/main" val="51290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ags" Target="../tags/tag1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tags" Target="../tags/tag1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image" Target="../media/image2.sv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tags" Target="../tags/tag1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4.xml"/><Relationship Id="rId28" Type="http://schemas.openxmlformats.org/officeDocument/2006/relationships/image" Target="../media/image1.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tags" Target="../tags/tag13.xml"/><Relationship Id="rId30"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image" Target="../media/image1.png"/><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tags" Target="../tags/tag2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tags" Target="../tags/tag2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theme" Target="../theme/theme5.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image" Target="../media/image2.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image" Target="../media/image1.png"/><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tags" Target="../tags/tag29.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tags" Target="../tags/tag28.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heme" Target="../theme/theme6.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a:t>Inside Lives – Bulletin #1</a:t>
            </a:r>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a:t>Inside Lives – Bulletin #1</a:t>
            </a:r>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8">
            <a:extLst>
              <a:ext uri="{96DAC541-7B7A-43D3-8B79-37D633B846F1}">
                <asvg:svgBlip xmlns:asvg="http://schemas.microsoft.com/office/drawing/2016/SVG/main" r:embed="rId29"/>
              </a:ext>
            </a:extLst>
          </a:blip>
          <a:stretch>
            <a:fillRect/>
          </a:stretch>
        </p:blipFill>
        <p:spPr>
          <a:xfrm>
            <a:off x="359999" y="6390412"/>
            <a:ext cx="1080272" cy="204376"/>
          </a:xfrm>
          <a:prstGeom prst="rect">
            <a:avLst/>
          </a:prstGeom>
        </p:spPr>
      </p:pic>
      <p:cxnSp>
        <p:nvCxnSpPr>
          <p:cNvPr id="10" name="Straight Connector 9">
            <a:extLst>
              <a:ext uri="{FF2B5EF4-FFF2-40B4-BE49-F238E27FC236}">
                <a16:creationId xmlns:a16="http://schemas.microsoft.com/office/drawing/2014/main" id="{AA2C540F-EBC8-4672-A434-DB900C7A20D8}"/>
              </a:ext>
            </a:extLst>
          </p:cNvPr>
          <p:cNvCxnSpPr/>
          <p:nvPr userDrawn="1">
            <p:custDataLst>
              <p:tags r:id="rId26"/>
            </p:custDataLst>
          </p:nvPr>
        </p:nvCxnSpPr>
        <p:spPr>
          <a:xfrm>
            <a:off x="1630771" y="6383598"/>
            <a:ext cx="0" cy="2016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D3BB4F4-BFA6-4404-BCC6-FAC7C66372E0}"/>
              </a:ext>
            </a:extLst>
          </p:cNvPr>
          <p:cNvPicPr>
            <a:picLocks noChangeAspect="1"/>
          </p:cNvPicPr>
          <p:nvPr userDrawn="1">
            <p:custDataLst>
              <p:tags r:id="rId27"/>
            </p:custDataLst>
          </p:nvPr>
        </p:nvPicPr>
        <p:blipFill>
          <a:blip r:embed="rId30"/>
          <a:stretch>
            <a:fillRect/>
          </a:stretch>
        </p:blipFill>
        <p:spPr>
          <a:xfrm>
            <a:off x="1821271" y="6383598"/>
            <a:ext cx="671368" cy="201625"/>
          </a:xfrm>
          <a:prstGeom prst="rect">
            <a:avLst/>
          </a:prstGeom>
        </p:spPr>
      </p:pic>
    </p:spTree>
    <p:extLst>
      <p:ext uri="{BB962C8B-B14F-4D97-AF65-F5344CB8AC3E}">
        <p14:creationId xmlns:p14="http://schemas.microsoft.com/office/powerpoint/2010/main" val="1793967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Middle </a:t>
              </a:r>
              <a:br>
                <a:rPr lang="en-GB" sz="800" b="0" i="0">
                  <a:solidFill>
                    <a:schemeClr val="tx1"/>
                  </a:solidFill>
                  <a:latin typeface="Kantar Brown Light" panose="020B0404020101010102" pitchFamily="34" charset="77"/>
                </a:rPr>
              </a:br>
              <a:r>
                <a:rPr lang="en-GB" sz="800" b="0" i="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
        <p:nvSpPr>
          <p:cNvPr id="4" name="TextBox 3">
            <a:extLst>
              <a:ext uri="{FF2B5EF4-FFF2-40B4-BE49-F238E27FC236}">
                <a16:creationId xmlns:a16="http://schemas.microsoft.com/office/drawing/2014/main" id="{A470E5BE-C3F5-4792-836A-5B85E343DFFD}"/>
              </a:ext>
            </a:extLst>
          </p:cNvPr>
          <p:cNvSpPr txBox="1"/>
          <p:nvPr userDrawn="1"/>
        </p:nvSpPr>
        <p:spPr>
          <a:xfrm>
            <a:off x="0" y="3049409"/>
            <a:ext cx="12192000" cy="759182"/>
          </a:xfrm>
          <a:prstGeom prst="rect">
            <a:avLst/>
          </a:prstGeom>
          <a:solidFill>
            <a:srgbClr val="FF0000"/>
          </a:solidFill>
        </p:spPr>
        <p:txBody>
          <a:bodyPr vert="horz" wrap="square" lIns="254000" tIns="254000" rIns="254000" bIns="254000" rtlCol="0">
            <a:spAutoFit/>
          </a:bodyPr>
          <a:lstStyle/>
          <a:p>
            <a:pPr algn="ctr"/>
            <a:r>
              <a:rPr lang="en-GB" sz="1600">
                <a:solidFill>
                  <a:srgbClr val="FFFFFF"/>
                </a:solidFill>
              </a:rPr>
              <a:t>ROGUE SLIDEMASTER</a:t>
            </a:r>
            <a:endParaRPr lang="en-GB" sz="1600" err="1">
              <a:solidFill>
                <a:srgbClr val="FFFFFF"/>
              </a:solidFill>
            </a:endParaRPr>
          </a:p>
        </p:txBody>
      </p:sp>
    </p:spTree>
    <p:extLst>
      <p:ext uri="{BB962C8B-B14F-4D97-AF65-F5344CB8AC3E}">
        <p14:creationId xmlns:p14="http://schemas.microsoft.com/office/powerpoint/2010/main" val="2684771624"/>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Middle </a:t>
              </a:r>
              <a:br>
                <a:rPr lang="en-GB" sz="800" b="0" i="0">
                  <a:solidFill>
                    <a:schemeClr val="tx1"/>
                  </a:solidFill>
                  <a:latin typeface="Kantar Brown Light" panose="020B0404020101010102" pitchFamily="34" charset="77"/>
                </a:rPr>
              </a:br>
              <a:r>
                <a:rPr lang="en-GB" sz="800" b="0" i="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2546685753"/>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37.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35.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36.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2 </a:t>
            </a:r>
            <a:r>
              <a:rPr lang="en-GB" sz="1600" b="1" dirty="0"/>
              <a:t>(</a:t>
            </a:r>
            <a:r>
              <a:rPr lang="en-GB" sz="1600" b="1" dirty="0">
                <a:solidFill>
                  <a:schemeClr val="bg1"/>
                </a:solidFill>
              </a:rPr>
              <a:t>14/05/2020)</a:t>
            </a:r>
            <a:endParaRPr lang="en-GB" sz="1600" b="1" dirty="0"/>
          </a:p>
          <a:p>
            <a:r>
              <a:rPr lang="en-GB" sz="2000" b="1" dirty="0">
                <a:solidFill>
                  <a:schemeClr val="bg1"/>
                </a:solidFill>
              </a:rPr>
              <a:t>Anticipating life after lockdown</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xmlns=""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xmlns=""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4" name="Slide Number Placeholder 3">
            <a:extLst>
              <a:ext uri="{FF2B5EF4-FFF2-40B4-BE49-F238E27FC236}">
                <a16:creationId xmlns:a16="http://schemas.microsoft.com/office/drawing/2014/main" id="{4D2561D5-0498-462F-94D3-D9438E71CB1B}"/>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highlight concerns about ending lockdown and getting back to public transport use</a:t>
              </a: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2" name="TextBox 11">
            <a:extLst>
              <a:ext uri="{FF2B5EF4-FFF2-40B4-BE49-F238E27FC236}">
                <a16:creationId xmlns:a16="http://schemas.microsoft.com/office/drawing/2014/main" id="{9EBD63B1-A032-4B53-A52B-42014AB4381C}"/>
              </a:ext>
            </a:extLst>
          </p:cNvPr>
          <p:cNvSpPr txBox="1"/>
          <p:nvPr/>
        </p:nvSpPr>
        <p:spPr>
          <a:xfrm>
            <a:off x="3009968" y="5336354"/>
            <a:ext cx="7143025" cy="246221"/>
          </a:xfrm>
          <a:prstGeom prst="rect">
            <a:avLst/>
          </a:prstGeom>
          <a:noFill/>
        </p:spPr>
        <p:txBody>
          <a:bodyPr wrap="square" lIns="0" tIns="0" rIns="0" bIns="0" rtlCol="0" anchor="t">
            <a:spAutoFit/>
          </a:bodyPr>
          <a:lstStyle/>
          <a:p>
            <a:pPr algn="r"/>
            <a:r>
              <a:rPr lang="en-GB" sz="1600" i="1" dirty="0"/>
              <a:t>Findings in this document are drawn primarily from w/c 4</a:t>
            </a:r>
            <a:r>
              <a:rPr lang="en-GB" sz="1600" i="1" baseline="30000" dirty="0"/>
              <a:t>h</a:t>
            </a:r>
            <a:r>
              <a:rPr lang="en-GB" sz="1600" i="1" dirty="0"/>
              <a:t> May</a:t>
            </a:r>
          </a:p>
        </p:txBody>
      </p:sp>
      <p:sp>
        <p:nvSpPr>
          <p:cNvPr id="4" name="Slide Number Placeholder 3">
            <a:extLst>
              <a:ext uri="{FF2B5EF4-FFF2-40B4-BE49-F238E27FC236}">
                <a16:creationId xmlns:a16="http://schemas.microsoft.com/office/drawing/2014/main" id="{A8A5CAB5-777A-4E5A-A499-823FEC89FA84}"/>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dirty="0"/>
              <a:t>Community members take part in three weekly tasks</a:t>
            </a:r>
            <a:br>
              <a:rPr lang="en-GB" dirty="0"/>
            </a:br>
            <a:endParaRPr lang="en-GB" dirty="0"/>
          </a:p>
        </p:txBody>
      </p:sp>
      <p:sp>
        <p:nvSpPr>
          <p:cNvPr id="4" name="Footer Placeholder 3">
            <a:extLst>
              <a:ext uri="{FF2B5EF4-FFF2-40B4-BE49-F238E27FC236}">
                <a16:creationId xmlns:a16="http://schemas.microsoft.com/office/drawing/2014/main" id="{369AA316-CA32-7F4D-94EF-0D1BCB7814F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dirty="0"/>
              <a:t>Temperature </a:t>
            </a:r>
            <a:br>
              <a:rPr lang="en-GB" sz="1800" b="1" dirty="0"/>
            </a:br>
            <a:r>
              <a:rPr lang="en-GB" sz="1800" b="1" dirty="0"/>
              <a:t>check tracking </a:t>
            </a:r>
            <a:br>
              <a:rPr lang="en-GB" sz="1800" b="1" dirty="0"/>
            </a:br>
            <a:r>
              <a:rPr lang="en-GB" sz="1800" b="1" dirty="0"/>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7" name="Slide Number Placeholder 6">
            <a:extLst>
              <a:ext uri="{FF2B5EF4-FFF2-40B4-BE49-F238E27FC236}">
                <a16:creationId xmlns:a16="http://schemas.microsoft.com/office/drawing/2014/main" id="{A1B3C1D8-D1B1-4229-A8D6-F99DB0924B54}"/>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8"/>
            <a:ext cx="11466875" cy="403200"/>
          </a:xfrm>
        </p:spPr>
        <p:txBody>
          <a:bodyPr/>
          <a:lstStyle/>
          <a:p>
            <a:r>
              <a:rPr lang="en-GB" dirty="0"/>
              <a:t>Attitudes to lockdown had hardened prior to May 10th announcement*</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77296" y="910800"/>
            <a:ext cx="11466000" cy="396000"/>
          </a:xfrm>
        </p:spPr>
        <p:txBody>
          <a:bodyPr/>
          <a:lstStyle/>
          <a:p>
            <a:r>
              <a:rPr lang="en-GB" sz="1800" i="1" dirty="0"/>
              <a:t>Support for lockdown measures remained high - and government approval remained steady - but levels of         trust in others to help prevent the spread of the virus (and assessments of personal wellbeing) had fallen</a:t>
            </a:r>
            <a:r>
              <a:rPr lang="en-GB" dirty="0"/>
              <a:t>​</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3" name="Chart 12">
            <a:extLst>
              <a:ext uri="{FF2B5EF4-FFF2-40B4-BE49-F238E27FC236}">
                <a16:creationId xmlns:a16="http://schemas.microsoft.com/office/drawing/2014/main" id="{D638C57D-EC1F-4AB7-92B6-40A23B9B5642}"/>
              </a:ext>
            </a:extLst>
          </p:cNvPr>
          <p:cNvGraphicFramePr>
            <a:graphicFrameLocks/>
          </p:cNvGraphicFramePr>
          <p:nvPr>
            <p:extLst>
              <p:ext uri="{D42A27DB-BD31-4B8C-83A1-F6EECF244321}">
                <p14:modId xmlns:p14="http://schemas.microsoft.com/office/powerpoint/2010/main" val="3140620117"/>
              </p:ext>
            </p:extLst>
          </p:nvPr>
        </p:nvGraphicFramePr>
        <p:xfrm>
          <a:off x="0" y="1761066"/>
          <a:ext cx="12192000" cy="4350173"/>
        </p:xfrm>
        <a:graphic>
          <a:graphicData uri="http://schemas.openxmlformats.org/drawingml/2006/chart">
            <c:chart xmlns:c="http://schemas.openxmlformats.org/drawingml/2006/chart" xmlns:r="http://schemas.openxmlformats.org/officeDocument/2006/relationships" r:id="rId5"/>
          </a:graphicData>
        </a:graphic>
      </p:graphicFrame>
      <p:sp>
        <p:nvSpPr>
          <p:cNvPr id="5" name="Slide Number Placeholder 4">
            <a:extLst>
              <a:ext uri="{FF2B5EF4-FFF2-40B4-BE49-F238E27FC236}">
                <a16:creationId xmlns:a16="http://schemas.microsoft.com/office/drawing/2014/main" id="{C31D0CC7-A799-40CE-9384-EBADAE46C593}"/>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15310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Many feared that ending lockdown too soon will lead to a ‘second wave’</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p:txBody>
          <a:bodyPr/>
          <a:lstStyle/>
          <a:p>
            <a:pPr lvl="1">
              <a:spcAft>
                <a:spcPts val="600"/>
              </a:spcAft>
              <a:buSzPct val="100000"/>
            </a:pPr>
            <a:endParaRPr lang="en-GB"/>
          </a:p>
          <a:p>
            <a:pPr marL="0" lvl="1" indent="0">
              <a:spcAft>
                <a:spcPts val="600"/>
              </a:spcAft>
              <a:buSzPct val="100000"/>
              <a:buNone/>
            </a:pPr>
            <a:r>
              <a:rPr lang="en-GB"/>
              <a:t>Despite desire to return to socialising, most express anxiety about risking close contact with others until a vaccine is developed</a:t>
            </a:r>
            <a:endParaRPr lang="en-GB" dirty="0"/>
          </a:p>
          <a:p>
            <a:pPr marL="0" lvl="1" indent="0">
              <a:spcAft>
                <a:spcPts val="600"/>
              </a:spcAft>
              <a:buSzPct val="100000"/>
              <a:buNone/>
            </a:pPr>
            <a:r>
              <a:rPr lang="en-GB"/>
              <a:t>Many express concerns that the government will end lockdown too soon, or give unclear advice that prompts others to relax their behaviour</a:t>
            </a:r>
            <a:endParaRPr lang="en-GB" dirty="0"/>
          </a:p>
          <a:p>
            <a:pPr marL="0" lvl="1" indent="0">
              <a:spcAft>
                <a:spcPts val="600"/>
              </a:spcAft>
              <a:buSzPct val="100000"/>
              <a:buNone/>
            </a:pPr>
            <a:r>
              <a:rPr lang="en-GB"/>
              <a:t>Concerns are highest around how to work safely, with doubts around how this can be done effectively or safely, especially from teachers</a:t>
            </a:r>
            <a:endParaRPr lang="en-GB" dirty="0"/>
          </a:p>
          <a:p>
            <a:pPr marL="0" lvl="1" indent="0">
              <a:spcAft>
                <a:spcPts val="600"/>
              </a:spcAft>
              <a:buSzPct val="100000"/>
              <a:buNone/>
            </a:pPr>
            <a:r>
              <a:rPr lang="en-GB"/>
              <a:t>Concerns about economic impacts are also widespread, although only a minority are more open to relaxing measures to address this</a:t>
            </a:r>
            <a:endParaRPr lang="en-GB" dirty="0"/>
          </a:p>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p:txBody>
          <a:bodyPr/>
          <a:lstStyle/>
          <a:p>
            <a:r>
              <a:rPr lang="en-GB" sz="1800" dirty="0"/>
              <a:t>Most participants have internalised scientific advice around distancing, creating anxiety about a return</a:t>
            </a:r>
            <a:br>
              <a:rPr lang="en-GB" sz="1800" dirty="0"/>
            </a:br>
            <a:r>
              <a:rPr lang="en-GB" sz="1800" dirty="0"/>
              <a:t>to ‘normal’ activity, despite concerns about impacts on the economy</a:t>
            </a:r>
            <a:endParaRPr lang="en-GB" dirty="0"/>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6" name="Rectangle 5">
            <a:extLst>
              <a:ext uri="{FF2B5EF4-FFF2-40B4-BE49-F238E27FC236}">
                <a16:creationId xmlns:a16="http://schemas.microsoft.com/office/drawing/2014/main" id="{AB1696E7-345C-4866-B109-4AF51155A2C9}"/>
              </a:ext>
            </a:extLst>
          </p:cNvPr>
          <p:cNvSpPr/>
          <p:nvPr/>
        </p:nvSpPr>
        <p:spPr>
          <a:xfrm>
            <a:off x="6348549" y="2194560"/>
            <a:ext cx="5477814" cy="3515040"/>
          </a:xfrm>
          <a:prstGeom prst="rect">
            <a:avLst/>
          </a:prstGeom>
          <a:solidFill>
            <a:schemeClr val="accent2">
              <a:lumMod val="20000"/>
              <a:lumOff val="80000"/>
            </a:schemeClr>
          </a:solidFill>
        </p:spPr>
        <p:txBody>
          <a:bodyPr rtlCol="0" anchor="ctr"/>
          <a:lstStyle/>
          <a:p>
            <a:pPr algn="ctr"/>
            <a:r>
              <a:rPr lang="en-GB" dirty="0"/>
              <a:t>Please </a:t>
            </a:r>
            <a:r>
              <a:rPr lang="en-GB" dirty="0">
                <a:solidFill>
                  <a:srgbClr val="333333"/>
                </a:solidFill>
                <a:hlinkClick r:id="rId5"/>
              </a:rPr>
              <a:t>contact us </a:t>
            </a:r>
            <a:r>
              <a:rPr lang="en-GB" dirty="0">
                <a:solidFill>
                  <a:srgbClr val="333333"/>
                </a:solidFill>
              </a:rPr>
              <a:t>for full video content</a:t>
            </a:r>
            <a:endParaRPr lang="de-DE" dirty="0">
              <a:solidFill>
                <a:srgbClr val="333333"/>
              </a:solidFill>
            </a:endParaRPr>
          </a:p>
          <a:p>
            <a:pPr algn="ctr"/>
            <a:endParaRPr lang="en-GB" dirty="0"/>
          </a:p>
        </p:txBody>
      </p:sp>
      <p:sp>
        <p:nvSpPr>
          <p:cNvPr id="3" name="Slide Number Placeholder 2">
            <a:extLst>
              <a:ext uri="{FF2B5EF4-FFF2-40B4-BE49-F238E27FC236}">
                <a16:creationId xmlns:a16="http://schemas.microsoft.com/office/drawing/2014/main" id="{C99DE621-5BED-4DE6-91A1-1AAA99FCC95C}"/>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hite bus on road during daytime">
            <a:extLst>
              <a:ext uri="{FF2B5EF4-FFF2-40B4-BE49-F238E27FC236}">
                <a16:creationId xmlns:a16="http://schemas.microsoft.com/office/drawing/2014/main" id="{0785AC7E-2F20-4F46-8A24-CAD3E1AF3E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885" r="12554"/>
          <a:stretch/>
        </p:blipFill>
        <p:spPr bwMode="auto">
          <a:xfrm>
            <a:off x="-2" y="-1"/>
            <a:ext cx="4397831" cy="687351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C4CA7B9-ED34-4CC3-8551-B1671EAF04AA}"/>
              </a:ext>
            </a:extLst>
          </p:cNvPr>
          <p:cNvSpPr/>
          <p:nvPr>
            <p:custDataLst>
              <p:tags r:id="rId1"/>
            </p:custDataLst>
          </p:nvPr>
        </p:nvSpPr>
        <p:spPr>
          <a:xfrm>
            <a:off x="-1" y="0"/>
            <a:ext cx="2133601" cy="6161314"/>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2" name="Title 1">
            <a:extLst>
              <a:ext uri="{FF2B5EF4-FFF2-40B4-BE49-F238E27FC236}">
                <a16:creationId xmlns:a16="http://schemas.microsoft.com/office/drawing/2014/main" id="{1405CD20-C034-46A0-9F26-1476062504F7}"/>
              </a:ext>
            </a:extLst>
          </p:cNvPr>
          <p:cNvSpPr>
            <a:spLocks noGrp="1"/>
          </p:cNvSpPr>
          <p:nvPr>
            <p:ph type="title"/>
          </p:nvPr>
        </p:nvSpPr>
        <p:spPr>
          <a:xfrm>
            <a:off x="4766363" y="430717"/>
            <a:ext cx="7060511" cy="500495"/>
          </a:xfrm>
        </p:spPr>
        <p:txBody>
          <a:bodyPr/>
          <a:lstStyle/>
          <a:p>
            <a:r>
              <a:rPr lang="en-GB"/>
              <a:t>Social distancing measures on public </a:t>
            </a:r>
            <a:r>
              <a:rPr lang="en-GB" dirty="0"/>
              <a:t>      </a:t>
            </a:r>
            <a:r>
              <a:rPr lang="en-GB"/>
              <a:t>transport were seen as necessary, </a:t>
            </a:r>
            <a:br>
              <a:rPr lang="en-GB"/>
            </a:br>
            <a:r>
              <a:rPr lang="en-GB"/>
              <a:t>but insufficient to reassure around use</a:t>
            </a:r>
            <a:br>
              <a:rPr lang="en-GB"/>
            </a:br>
            <a:endParaRPr lang="en-GB"/>
          </a:p>
        </p:txBody>
      </p:sp>
      <p:sp>
        <p:nvSpPr>
          <p:cNvPr id="3" name="Content Placeholder 2">
            <a:extLst>
              <a:ext uri="{FF2B5EF4-FFF2-40B4-BE49-F238E27FC236}">
                <a16:creationId xmlns:a16="http://schemas.microsoft.com/office/drawing/2014/main" id="{C4A9407E-BF5F-4B6C-9E5F-E67A2B85BBEA}"/>
              </a:ext>
            </a:extLst>
          </p:cNvPr>
          <p:cNvSpPr>
            <a:spLocks noGrp="1"/>
          </p:cNvSpPr>
          <p:nvPr>
            <p:ph sz="quarter" idx="12"/>
          </p:nvPr>
        </p:nvSpPr>
        <p:spPr>
          <a:xfrm>
            <a:off x="4766363" y="1907134"/>
            <a:ext cx="7140818" cy="3999600"/>
          </a:xfrm>
        </p:spPr>
        <p:txBody>
          <a:bodyPr/>
          <a:lstStyle/>
          <a:p>
            <a:pPr marL="0" lvl="1" indent="0">
              <a:spcAft>
                <a:spcPts val="600"/>
              </a:spcAft>
              <a:buSzPct val="100000"/>
              <a:buNone/>
            </a:pPr>
            <a:r>
              <a:rPr lang="en-GB" dirty="0"/>
              <a:t>Social distancing measures, as experienced at supermarkets, are expected as standard on public transport, with floor markings and hand sanitiser provided for customers</a:t>
            </a:r>
          </a:p>
          <a:p>
            <a:pPr marL="0" lvl="1" indent="0">
              <a:spcAft>
                <a:spcPts val="600"/>
              </a:spcAft>
              <a:buSzPct val="100000"/>
              <a:buNone/>
            </a:pPr>
            <a:r>
              <a:rPr lang="en-GB" dirty="0"/>
              <a:t>Questions were raised about how measures will be enforced, given concerns about whether people are following lockdown rules</a:t>
            </a:r>
            <a:endParaRPr lang="en-GB" dirty="0">
              <a:cs typeface="Arial"/>
            </a:endParaRPr>
          </a:p>
          <a:p>
            <a:pPr marL="0" lvl="1" indent="0">
              <a:spcAft>
                <a:spcPts val="600"/>
              </a:spcAft>
              <a:buSzPct val="100000"/>
              <a:buNone/>
            </a:pPr>
            <a:r>
              <a:rPr lang="en-GB" dirty="0"/>
              <a:t>Regular commuters suggest a need for more coordinated action from government and businesses to reduce the need for travel or stagger peak times</a:t>
            </a:r>
            <a:endParaRPr lang="en-GB" dirty="0">
              <a:cs typeface="Arial"/>
            </a:endParaRPr>
          </a:p>
          <a:p>
            <a:pPr marL="0" lvl="1" indent="0">
              <a:spcAft>
                <a:spcPts val="600"/>
              </a:spcAft>
              <a:buSzPct val="100000"/>
              <a:buNone/>
            </a:pPr>
            <a:r>
              <a:rPr lang="en-GB" dirty="0"/>
              <a:t>Many claim they will cut down on travel or use their car more; whilst there is also some interest expressed in active travel, outside of big cities people do not see this as practical</a:t>
            </a:r>
            <a:endParaRPr lang="en-GB" dirty="0">
              <a:cs typeface="Arial"/>
            </a:endParaRPr>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sp>
        <p:nvSpPr>
          <p:cNvPr id="11" name="Rectangle 10">
            <a:extLst>
              <a:ext uri="{FF2B5EF4-FFF2-40B4-BE49-F238E27FC236}">
                <a16:creationId xmlns:a16="http://schemas.microsoft.com/office/drawing/2014/main" id="{A7DDB251-7049-4CED-98B3-EE4F186CF661}"/>
              </a:ext>
            </a:extLst>
          </p:cNvPr>
          <p:cNvSpPr/>
          <p:nvPr/>
        </p:nvSpPr>
        <p:spPr>
          <a:xfrm>
            <a:off x="2133600" y="593104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cxnSp>
        <p:nvCxnSpPr>
          <p:cNvPr id="14" name="Straight Connector 13">
            <a:extLst>
              <a:ext uri="{FF2B5EF4-FFF2-40B4-BE49-F238E27FC236}">
                <a16:creationId xmlns:a16="http://schemas.microsoft.com/office/drawing/2014/main" id="{E84363FC-B652-4053-A1A8-78139CCEFD7D}"/>
              </a:ext>
            </a:extLst>
          </p:cNvPr>
          <p:cNvCxnSpPr>
            <a:cxnSpLocks/>
          </p:cNvCxnSpPr>
          <p:nvPr/>
        </p:nvCxnSpPr>
        <p:spPr>
          <a:xfrm flipH="1">
            <a:off x="441181" y="6115710"/>
            <a:ext cx="3956648"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84CF6952-5A28-4424-944C-074F550758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42245" y="191459"/>
            <a:ext cx="1007746" cy="876301"/>
          </a:xfrm>
          <a:prstGeom prst="rect">
            <a:avLst/>
          </a:prstGeom>
        </p:spPr>
      </p:pic>
      <p:sp>
        <p:nvSpPr>
          <p:cNvPr id="6" name="Slide Number Placeholder 5">
            <a:extLst>
              <a:ext uri="{FF2B5EF4-FFF2-40B4-BE49-F238E27FC236}">
                <a16:creationId xmlns:a16="http://schemas.microsoft.com/office/drawing/2014/main" id="{13C91F82-C209-47BC-93F8-E32B6B67B6D4}"/>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4005441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a:t>Switch to new ‘Stay Alert’ messaging attracted widespread criticism</a:t>
            </a:r>
            <a:br>
              <a:rPr lang="en-GB"/>
            </a:br>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945179" y="1859243"/>
            <a:ext cx="9539785" cy="867164"/>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r>
              <a:rPr lang="en-US" sz="1600" i="1" dirty="0"/>
              <a:t>[The announcement was] very confusing and giving the public mixed messages. Extremely worrying if people do not stick to social distancing!</a:t>
            </a:r>
          </a:p>
          <a:p>
            <a:r>
              <a:rPr lang="en-US" sz="1600">
                <a:latin typeface="+mj-lt"/>
              </a:rPr>
              <a:t>								</a:t>
            </a:r>
            <a:r>
              <a:rPr lang="en-US" sz="1600" dirty="0"/>
              <a:t>Male, SME owner</a:t>
            </a:r>
            <a:r>
              <a:rPr lang="en-US" sz="1400" dirty="0">
                <a:latin typeface="+mj-lt"/>
              </a:rPr>
              <a:t>	</a:t>
            </a:r>
            <a:endParaRPr lang="en-GB" sz="160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2892930"/>
            <a:ext cx="9539785" cy="1421584"/>
          </a:xfrm>
          <a:prstGeom prst="wedgeRoundRectCallout">
            <a:avLst>
              <a:gd name="adj1" fmla="val 55809"/>
              <a:gd name="adj2" fmla="val -16"/>
              <a:gd name="adj3" fmla="val 16667"/>
            </a:avLst>
          </a:prstGeom>
          <a:solidFill>
            <a:schemeClr val="accent1">
              <a:lumMod val="20000"/>
              <a:lumOff val="80000"/>
            </a:schemeClr>
          </a:solidFill>
        </p:spPr>
        <p:txBody>
          <a:bodyPr rtlCol="0" anchor="ctr"/>
          <a:lstStyle/>
          <a:p>
            <a:pPr fontAlgn="base"/>
            <a:r>
              <a:rPr lang="en-US" sz="1600" i="1" dirty="0"/>
              <a:t>“It was a very dangerous message and the traffic that was on the roads and public network [the next day] proved of ambiguous and dangerous his speech was. A government with no control or grasp as to what is really going on. Times like these I wish I lived in Scotland. He has just literally </a:t>
            </a:r>
            <a:r>
              <a:rPr lang="en-US" sz="1600" i="1" dirty="0" err="1"/>
              <a:t>authorised</a:t>
            </a:r>
            <a:r>
              <a:rPr lang="en-US" sz="1600" i="1" dirty="0"/>
              <a:t> the rise in the spread.</a:t>
            </a:r>
          </a:p>
          <a:p>
            <a:pPr algn="r" fontAlgn="base"/>
            <a:r>
              <a:rPr lang="en-US" sz="1600" dirty="0"/>
              <a:t>Female, family, South, urban</a:t>
            </a:r>
            <a:endParaRPr lang="en-GB" sz="1400" dirty="0">
              <a:latin typeface="+mj-lt"/>
            </a:endParaRP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945179" y="4497512"/>
            <a:ext cx="9539785" cy="1421584"/>
          </a:xfrm>
          <a:prstGeom prst="wedgeRoundRectCallout">
            <a:avLst>
              <a:gd name="adj1" fmla="val -54333"/>
              <a:gd name="adj2" fmla="val -2940"/>
              <a:gd name="adj3" fmla="val 16667"/>
            </a:avLst>
          </a:prstGeom>
          <a:solidFill>
            <a:schemeClr val="accent1">
              <a:lumMod val="20000"/>
              <a:lumOff val="80000"/>
            </a:schemeClr>
          </a:solidFill>
        </p:spPr>
        <p:txBody>
          <a:bodyPr rtlCol="0" anchor="ctr"/>
          <a:lstStyle/>
          <a:p>
            <a:pPr fontAlgn="base"/>
            <a:r>
              <a:rPr lang="en-US" sz="1600" i="1" dirty="0"/>
              <a:t>I agree that it was presented in the very bad way, but I do feel sorry for them as we all expect them to know all the answers when they have no idea, the same as we don’t have a clue!? It is easy for us to expect the PM to stand in front of TV and tell the nation exactly what to do.. but how are they supposed to know that?</a:t>
            </a:r>
          </a:p>
          <a:p>
            <a:pPr fontAlgn="base"/>
            <a:r>
              <a:rPr lang="en-US" sz="1600" i="1">
                <a:latin typeface="+mj-lt"/>
              </a:rPr>
              <a:t>				</a:t>
            </a:r>
            <a:r>
              <a:rPr lang="en-US"/>
              <a:t>			</a:t>
            </a:r>
            <a:r>
              <a:rPr lang="en-US" sz="1600" dirty="0"/>
              <a:t>Male, family, London, rural</a:t>
            </a:r>
            <a:endParaRPr lang="en-GB"/>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p:txBody>
          <a:bodyPr/>
          <a:lstStyle/>
          <a:p>
            <a:r>
              <a:rPr lang="en-GB" sz="1800"/>
              <a:t>In the light of continued concerns over lockdown, the May 10</a:t>
            </a:r>
            <a:r>
              <a:rPr lang="en-GB" sz="1800" baseline="30000"/>
              <a:t>th</a:t>
            </a:r>
            <a:r>
              <a:rPr lang="en-GB" sz="1800"/>
              <a:t> government announcement was widely     criticised on message boards for being unclear, and increased fears of an increase in spread</a:t>
            </a:r>
          </a:p>
          <a:p>
            <a:endParaRPr lang="en-GB" sz="1800"/>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00650"/>
            <a:ext cx="838200" cy="876300"/>
          </a:xfrm>
          <a:prstGeom prst="rect">
            <a:avLst/>
          </a:prstGeom>
        </p:spPr>
      </p:pic>
      <p:pic>
        <p:nvPicPr>
          <p:cNvPr id="29" name="Graphic 28">
            <a:extLst>
              <a:ext uri="{FF2B5EF4-FFF2-40B4-BE49-F238E27FC236}">
                <a16:creationId xmlns:a16="http://schemas.microsoft.com/office/drawing/2014/main" id="{C9F2597A-7DB4-485E-B330-6D45E7D57C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63250" y="3383623"/>
            <a:ext cx="838200" cy="876300"/>
          </a:xfrm>
          <a:prstGeom prst="rect">
            <a:avLst/>
          </a:prstGeom>
        </p:spPr>
      </p:pic>
      <p:pic>
        <p:nvPicPr>
          <p:cNvPr id="30" name="Graphic 29">
            <a:extLst>
              <a:ext uri="{FF2B5EF4-FFF2-40B4-BE49-F238E27FC236}">
                <a16:creationId xmlns:a16="http://schemas.microsoft.com/office/drawing/2014/main" id="{9C79A37D-5555-4A43-A456-417A3F5C3F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4904798"/>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sp>
        <p:nvSpPr>
          <p:cNvPr id="6" name="Slide Number Placeholder 5">
            <a:extLst>
              <a:ext uri="{FF2B5EF4-FFF2-40B4-BE49-F238E27FC236}">
                <a16:creationId xmlns:a16="http://schemas.microsoft.com/office/drawing/2014/main" id="{9B003DA4-06DC-48A8-99DC-2AB3FB9FEC19}"/>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6688137" cy="3999600"/>
          </a:xfrm>
        </p:spPr>
        <p:txBody>
          <a:bodyPr/>
          <a:lstStyle/>
          <a:p>
            <a:pPr marL="0" lvl="1" indent="0">
              <a:spcAft>
                <a:spcPts val="600"/>
              </a:spcAft>
              <a:buSzPct val="100000"/>
              <a:buNone/>
            </a:pPr>
            <a:r>
              <a:rPr lang="en-GB" b="1" dirty="0"/>
              <a:t>Week 4:</a:t>
            </a:r>
            <a:r>
              <a:rPr lang="en-GB" dirty="0"/>
              <a:t> Trusted information sources and attitudes to scientific expertise </a:t>
            </a:r>
          </a:p>
          <a:p>
            <a:pPr marL="0" lvl="1" indent="0">
              <a:spcAft>
                <a:spcPts val="600"/>
              </a:spcAft>
              <a:buSzPct val="100000"/>
              <a:buNone/>
            </a:pPr>
            <a:r>
              <a:rPr lang="en-GB" b="1" dirty="0"/>
              <a:t>Week 5:</a:t>
            </a:r>
            <a:r>
              <a:rPr lang="en-GB" dirty="0"/>
              <a:t> Sustainability and the adoption of new habits </a:t>
            </a:r>
          </a:p>
          <a:p>
            <a:pPr marL="463550" lvl="2" indent="-285750">
              <a:spcAft>
                <a:spcPts val="600"/>
              </a:spcAft>
              <a:buSzPct val="100000"/>
            </a:pPr>
            <a:r>
              <a:rPr lang="en-GB" dirty="0"/>
              <a:t>Planned coverage for future weeks includes…</a:t>
            </a:r>
          </a:p>
          <a:p>
            <a:pPr marL="463550" lvl="2" indent="-285750">
              <a:spcAft>
                <a:spcPts val="600"/>
              </a:spcAft>
              <a:buSzPct val="100000"/>
            </a:pPr>
            <a:r>
              <a:rPr lang="en-GB" i="1" dirty="0"/>
              <a:t>Views on wage inequality, precarity and welfare policy</a:t>
            </a:r>
          </a:p>
          <a:p>
            <a:pPr marL="463550" lvl="2" indent="-285750">
              <a:spcAft>
                <a:spcPts val="600"/>
              </a:spcAft>
              <a:buSzPct val="100000"/>
            </a:pPr>
            <a:r>
              <a:rPr lang="en-GB" i="1" dirty="0"/>
              <a:t>Attitudes and expectations for flexible working post-pandemic</a:t>
            </a:r>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2195C22-F567-4EC7-8286-53E8EEF9DB1E}"/>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dirty="0">
                <a:solidFill>
                  <a:schemeClr val="tx2"/>
                </a:solidFill>
              </a:rPr>
              <a:t>We engage participants via regular tracking measures and video diaries, alongside weekly bespoke community activities and discussions.</a:t>
            </a:r>
          </a:p>
          <a:p>
            <a:r>
              <a:rPr lang="en-GB" sz="1400" dirty="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dirty="0">
              <a:solidFill>
                <a:srgbClr val="DABB00"/>
              </a:solidFill>
            </a:endParaRPr>
          </a:p>
          <a:p>
            <a:endParaRPr lang="en-GB" sz="1400" dirty="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dirty="0">
                <a:solidFill>
                  <a:srgbClr val="333333"/>
                </a:solidFill>
                <a:latin typeface="+mj-lt"/>
                <a:hlinkClick r:id="rId3"/>
              </a:rPr>
              <a:t>Email our team to find out more</a:t>
            </a:r>
            <a:endParaRPr lang="de-DE" dirty="0">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10" name="Slide Number Placeholder 9">
            <a:extLst>
              <a:ext uri="{FF2B5EF4-FFF2-40B4-BE49-F238E27FC236}">
                <a16:creationId xmlns:a16="http://schemas.microsoft.com/office/drawing/2014/main" id="{192ABBE9-3738-4BBE-A798-89A0635B495F}"/>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INCLUDEPAGENUMBERS" val="True"/>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1.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12.xml><?xml version="1.0" encoding="utf-8"?>
<p:tagLst xmlns:a="http://schemas.openxmlformats.org/drawingml/2006/main" xmlns:r="http://schemas.openxmlformats.org/officeDocument/2006/relationships" xmlns:p="http://schemas.openxmlformats.org/presentationml/2006/main">
  <p:tag name="LOGO_DIVIDER" val="ClientLogoAll"/>
</p:tagLst>
</file>

<file path=ppt/tags/tag13.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KANTAR TEMPLATE MASTER"/>
  <p:tag name="LOGO_OFFSET_TOP" val="0"/>
  <p:tag name="LOGO_OFFSET_BOTTOM" val="0"/>
  <p:tag name="LOGO_NEXT_TO" val="GRAPHIC 36"/>
</p:tagLst>
</file>

<file path=ppt/tags/tag1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5.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WHITE)"/>
  <p:tag name="LOGO_OFFSET_TOP" val="0"/>
  <p:tag name="LOGO_OFFSET_BOTTOM" val="0"/>
</p:tagLst>
</file>

<file path=ppt/tags/tag1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7.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WHITE)"/>
  <p:tag name="LOGO_OFFSET_TOP" val="0"/>
  <p:tag name="LOGO_OFFSET_BOTTOM" val="0"/>
</p:tagLst>
</file>

<file path=ppt/tags/tag18.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9.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BLACK)"/>
  <p:tag name="LOGO_OFFSET_TOP" val="0"/>
  <p:tag name="LOGO_OFFSET_BOTTOM" val="0"/>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1.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BLACK)"/>
  <p:tag name="LOGO_OFFSET_TOP" val="0"/>
  <p:tag name="LOGO_OFFSET_BOTTOM" val="0"/>
</p:tagLst>
</file>

<file path=ppt/tags/tag2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2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1.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2.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3.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35.xml><?xml version="1.0" encoding="utf-8"?>
<p:tagLst xmlns:a="http://schemas.openxmlformats.org/drawingml/2006/main" xmlns:r="http://schemas.openxmlformats.org/officeDocument/2006/relationships" xmlns:p="http://schemas.openxmlformats.org/presentationml/2006/main">
  <p:tag name="SHAPE" val="GRADIENT"/>
  <p:tag name="OVERLAY" val="35520730"/>
  <p:tag name="LINKEDTO" val="35520730"/>
</p:tagLst>
</file>

<file path=ppt/tags/tag36.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37.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1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5.xml><?xml version="1.0" encoding="utf-8"?>
<a:theme xmlns:a="http://schemas.openxmlformats.org/drawingml/2006/main" name="2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6.xml><?xml version="1.0" encoding="utf-8"?>
<a:theme xmlns:a="http://schemas.openxmlformats.org/drawingml/2006/main" name="3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f26f9fe-2c0b-4e6f-a926-32b4e5ddc059">
      <UserInfo>
        <DisplayName>Joyce, Lucy (TSMLP)</DisplayName>
        <AccountId>10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4F55CB2D6BB2498BE83435FC28B5A4" ma:contentTypeVersion="13" ma:contentTypeDescription="Create a new document." ma:contentTypeScope="" ma:versionID="8e52d08ffeeaa696aadbc066d3b05f60">
  <xsd:schema xmlns:xsd="http://www.w3.org/2001/XMLSchema" xmlns:xs="http://www.w3.org/2001/XMLSchema" xmlns:p="http://schemas.microsoft.com/office/2006/metadata/properties" xmlns:ns3="3cfd5fcc-4654-4266-a4fe-523516b121b6" xmlns:ns4="0f26f9fe-2c0b-4e6f-a926-32b4e5ddc059" targetNamespace="http://schemas.microsoft.com/office/2006/metadata/properties" ma:root="true" ma:fieldsID="6f3cff93ac717e73fa22f4bab21e46c7" ns3:_="" ns4:_="">
    <xsd:import namespace="3cfd5fcc-4654-4266-a4fe-523516b121b6"/>
    <xsd:import namespace="0f26f9fe-2c0b-4e6f-a926-32b4e5ddc05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fd5fcc-4654-4266-a4fe-523516b121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26f9fe-2c0b-4e6f-a926-32b4e5ddc05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2.xml><?xml version="1.0" encoding="utf-8"?>
<ds:datastoreItem xmlns:ds="http://schemas.openxmlformats.org/officeDocument/2006/customXml" ds:itemID="{22193883-9DEF-4394-A746-8B0504B231C0}">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0f26f9fe-2c0b-4e6f-a926-32b4e5ddc059"/>
    <ds:schemaRef ds:uri="3cfd5fcc-4654-4266-a4fe-523516b121b6"/>
    <ds:schemaRef ds:uri="http://www.w3.org/XML/1998/namespace"/>
    <ds:schemaRef ds:uri="http://purl.org/dc/dcmitype/"/>
  </ds:schemaRefs>
</ds:datastoreItem>
</file>

<file path=customXml/itemProps3.xml><?xml version="1.0" encoding="utf-8"?>
<ds:datastoreItem xmlns:ds="http://schemas.openxmlformats.org/officeDocument/2006/customXml" ds:itemID="{224134E7-B404-44E3-B0F9-A7D293C5C0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fd5fcc-4654-4266-a4fe-523516b121b6"/>
    <ds:schemaRef ds:uri="0f26f9fe-2c0b-4e6f-a926-32b4e5ddc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918</Words>
  <Application>Microsoft Office PowerPoint</Application>
  <PresentationFormat>Widescreen</PresentationFormat>
  <Paragraphs>98</Paragraphs>
  <Slides>10</Slides>
  <Notes>10</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10</vt:i4>
      </vt:variant>
    </vt:vector>
  </HeadingPairs>
  <TitlesOfParts>
    <vt:vector size="22" baseType="lpstr">
      <vt:lpstr>Arial</vt:lpstr>
      <vt:lpstr>Calibri</vt:lpstr>
      <vt:lpstr>Kantar Brown Light</vt:lpstr>
      <vt:lpstr>Times New Roman</vt:lpstr>
      <vt:lpstr>Verdana</vt:lpstr>
      <vt:lpstr>Wingdings</vt:lpstr>
      <vt:lpstr>Kantar template master</vt:lpstr>
      <vt:lpstr>Content slides - no sub heading</vt:lpstr>
      <vt:lpstr>Technical</vt:lpstr>
      <vt:lpstr>1_Kantar template master</vt:lpstr>
      <vt:lpstr>2_Kantar template master</vt:lpstr>
      <vt:lpstr>3_Kantar template master</vt:lpstr>
      <vt:lpstr>Inside Lives  Longitudinal qualitative community of citizens and small business owners </vt:lpstr>
      <vt:lpstr>PowerPoint Presentation</vt:lpstr>
      <vt:lpstr>Community members take part in three weekly tasks </vt:lpstr>
      <vt:lpstr>Attitudes to lockdown had hardened prior to May 10th announcement*</vt:lpstr>
      <vt:lpstr>Many feared that ending lockdown too soon will lead to a ‘second wave’</vt:lpstr>
      <vt:lpstr>Social distancing measures on public       transport were seen as necessary,  but insufficient to reassure around use </vt:lpstr>
      <vt:lpstr>Switch to new ‘Stay Alert’ messaging attracted widespread criticism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Division</dc:title>
  <dc:subject>Sub-heading</dc:subject>
  <dc:creator>Collins, Benjamin (TSMLP)</dc:creator>
  <cp:keywords>Project reference</cp:keywords>
  <dc:description>Date</dc:description>
  <cp:lastModifiedBy>Lown, Grace (TSMLP)</cp:lastModifiedBy>
  <cp:revision>9</cp:revision>
  <cp:lastPrinted>2017-03-24T13:40:26Z</cp:lastPrinted>
  <dcterms:created xsi:type="dcterms:W3CDTF">2020-04-15T06:38:03Z</dcterms:created>
  <dcterms:modified xsi:type="dcterms:W3CDTF">2020-05-28T13:06:27Z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0x0101004F4F55CB2D6BB2498BE83435FC28B5A4</vt:lpwstr>
  </property>
</Properties>
</file>